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jpeg" ContentType="image/jpeg"/>
  <Override PartName="/ppt/notesSlides/notesSlide16.xml" ContentType="application/vnd.openxmlformats-officedocument.presentationml.notesSlide+xml"/>
  <Override PartName="/ppt/media/image4.jpeg" ContentType="image/jpeg"/>
  <Override PartName="/ppt/notesSlides/notesSlide17.xml" ContentType="application/vnd.openxmlformats-officedocument.presentationml.notesSlide+xml"/>
  <Override PartName="/ppt/media/image5.jpeg" ContentType="image/jpeg"/>
  <Override PartName="/ppt/media/image6.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8pPr>
    <a:lvl9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mbria"/>
          <a:ea typeface="Cambria"/>
          <a:cs typeface="Cambria"/>
        </a:font>
        <a:schemeClr val="accent4">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ED6F7"/>
          </a:solidFill>
        </a:fill>
      </a:tcStyle>
    </a:wholeTbl>
    <a:band2H>
      <a:tcTxStyle b="def" i="def"/>
      <a:tcStyle>
        <a:tcBdr/>
        <a:fill>
          <a:solidFill>
            <a:srgbClr val="E8ECFB"/>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mbria"/>
          <a:ea typeface="Cambria"/>
          <a:cs typeface="Cambria"/>
        </a:font>
        <a:schemeClr val="accent4">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mbria"/>
          <a:ea typeface="Cambria"/>
          <a:cs typeface="Cambria"/>
        </a:font>
        <a:schemeClr val="accent4">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mbria"/>
          <a:ea typeface="Cambria"/>
          <a:cs typeface="Cambria"/>
        </a:font>
        <a:schemeClr val="accent4">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Cambria"/>
          <a:ea typeface="Cambria"/>
          <a:cs typeface="Cambria"/>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mbria"/>
          <a:ea typeface="Cambria"/>
          <a:cs typeface="Cambria"/>
        </a:font>
        <a:schemeClr val="accent4">
          <a:lumOff val="-44000"/>
        </a:schemeClr>
      </a:tcTxStyle>
      <a:tcStyle>
        <a:tcBdr>
          <a:left>
            <a:ln w="12700" cap="flat">
              <a:noFill/>
              <a:miter lim="400000"/>
            </a:ln>
          </a:left>
          <a:right>
            <a:ln w="12700" cap="flat">
              <a:noFill/>
              <a:miter lim="400000"/>
            </a:ln>
          </a:right>
          <a:top>
            <a:ln w="50800" cap="flat">
              <a:solidFill>
                <a:schemeClr val="accent4">
                  <a:lumOff val="-44000"/>
                </a:schemeClr>
              </a:solidFill>
              <a:prstDash val="solid"/>
              <a:round/>
            </a:ln>
          </a:top>
          <a:bottom>
            <a:ln w="25400" cap="flat">
              <a:solidFill>
                <a:schemeClr val="accent4">
                  <a:lumOff val="-44000"/>
                </a:schemeClr>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mbria"/>
          <a:ea typeface="Cambria"/>
          <a:cs typeface="Cambria"/>
        </a:font>
        <a:schemeClr val="accent3">
          <a:lumOff val="44000"/>
        </a:schemeClr>
      </a:tcTxStyle>
      <a:tcStyle>
        <a:tcBdr>
          <a:left>
            <a:ln w="12700" cap="flat">
              <a:noFill/>
              <a:miter lim="400000"/>
            </a:ln>
          </a:left>
          <a:right>
            <a:ln w="12700" cap="flat">
              <a:noFill/>
              <a:miter lim="400000"/>
            </a:ln>
          </a:right>
          <a:top>
            <a:ln w="25400" cap="flat">
              <a:solidFill>
                <a:schemeClr val="accent4">
                  <a:lumOff val="-44000"/>
                </a:schemeClr>
              </a:solidFill>
              <a:prstDash val="solid"/>
              <a:round/>
            </a:ln>
          </a:top>
          <a:bottom>
            <a:ln w="25400" cap="flat">
              <a:solidFill>
                <a:schemeClr val="accent4">
                  <a:lumOff val="-44000"/>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mbria"/>
          <a:ea typeface="Cambria"/>
          <a:cs typeface="Cambria"/>
        </a:font>
        <a:schemeClr val="accent4">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4">
              <a:lumOff val="-44000"/>
            </a:schemeClr>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4">
              <a:lumOff val="-44000"/>
            </a:schemeClr>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4">
              <a:lumOff val="-44000"/>
            </a:schemeClr>
          </a:solidFill>
        </a:fill>
      </a:tcStyle>
    </a:firstRow>
  </a:tblStyle>
  <a:tblStyle styleId="{2708684C-4D16-4618-839F-0558EEFCDFE6}" styleName="">
    <a:tblBg/>
    <a:wholeTbl>
      <a:tcTxStyle b="off" i="off">
        <a:font>
          <a:latin typeface="Cambria"/>
          <a:ea typeface="Cambria"/>
          <a:cs typeface="Cambria"/>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alpha val="20000"/>
            </a:schemeClr>
          </a:solidFill>
        </a:fill>
      </a:tcStyle>
    </a:wholeTbl>
    <a:band2H>
      <a:tcTxStyle b="def" i="def"/>
      <a:tcStyle>
        <a:tcBdr/>
        <a:fill>
          <a:solidFill>
            <a:schemeClr val="accent3">
              <a:lumOff val="44000"/>
            </a:schemeClr>
          </a:solidFill>
        </a:fill>
      </a:tcStyle>
    </a:band2H>
    <a:firstCol>
      <a:tcTxStyle b="on" i="off">
        <a:font>
          <a:latin typeface="Cambria"/>
          <a:ea typeface="Cambria"/>
          <a:cs typeface="Cambria"/>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alpha val="20000"/>
            </a:schemeClr>
          </a:solidFill>
        </a:fill>
      </a:tcStyle>
    </a:firstCol>
    <a:lastRow>
      <a:tcTxStyle b="on" i="off">
        <a:font>
          <a:latin typeface="Cambria"/>
          <a:ea typeface="Cambria"/>
          <a:cs typeface="Cambria"/>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508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noFill/>
        </a:fill>
      </a:tcStyle>
    </a:lastRow>
    <a:firstRow>
      <a:tcTxStyle b="on" i="off">
        <a:font>
          <a:latin typeface="Cambria"/>
          <a:ea typeface="Cambria"/>
          <a:cs typeface="Cambria"/>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254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2" name="Shape 1182"/>
          <p:cNvSpPr/>
          <p:nvPr>
            <p:ph type="sldImg"/>
          </p:nvPr>
        </p:nvSpPr>
        <p:spPr>
          <a:xfrm>
            <a:off x="1143000" y="685800"/>
            <a:ext cx="4572000" cy="3429000"/>
          </a:xfrm>
          <a:prstGeom prst="rect">
            <a:avLst/>
          </a:prstGeom>
        </p:spPr>
        <p:txBody>
          <a:bodyPr/>
          <a:lstStyle/>
          <a:p>
            <a:pPr/>
          </a:p>
        </p:txBody>
      </p:sp>
      <p:sp>
        <p:nvSpPr>
          <p:cNvPr id="1183" name="Shape 11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chemeClr val="accent4">
            <a:lumOff val="-44000"/>
          </a:schemeClr>
        </a:solidFill>
        <a:latin typeface="+mj-lt"/>
        <a:ea typeface="+mj-ea"/>
        <a:cs typeface="+mj-cs"/>
        <a:sym typeface="等线"/>
      </a:defRPr>
    </a:lvl1pPr>
    <a:lvl2pPr indent="228600" latinLnBrk="0">
      <a:defRPr sz="1200">
        <a:solidFill>
          <a:schemeClr val="accent4">
            <a:lumOff val="-44000"/>
          </a:schemeClr>
        </a:solidFill>
        <a:latin typeface="+mj-lt"/>
        <a:ea typeface="+mj-ea"/>
        <a:cs typeface="+mj-cs"/>
        <a:sym typeface="等线"/>
      </a:defRPr>
    </a:lvl2pPr>
    <a:lvl3pPr indent="457200" latinLnBrk="0">
      <a:defRPr sz="1200">
        <a:solidFill>
          <a:schemeClr val="accent4">
            <a:lumOff val="-44000"/>
          </a:schemeClr>
        </a:solidFill>
        <a:latin typeface="+mj-lt"/>
        <a:ea typeface="+mj-ea"/>
        <a:cs typeface="+mj-cs"/>
        <a:sym typeface="等线"/>
      </a:defRPr>
    </a:lvl3pPr>
    <a:lvl4pPr indent="685800" latinLnBrk="0">
      <a:defRPr sz="1200">
        <a:solidFill>
          <a:schemeClr val="accent4">
            <a:lumOff val="-44000"/>
          </a:schemeClr>
        </a:solidFill>
        <a:latin typeface="+mj-lt"/>
        <a:ea typeface="+mj-ea"/>
        <a:cs typeface="+mj-cs"/>
        <a:sym typeface="等线"/>
      </a:defRPr>
    </a:lvl4pPr>
    <a:lvl5pPr indent="914400" latinLnBrk="0">
      <a:defRPr sz="1200">
        <a:solidFill>
          <a:schemeClr val="accent4">
            <a:lumOff val="-44000"/>
          </a:schemeClr>
        </a:solidFill>
        <a:latin typeface="+mj-lt"/>
        <a:ea typeface="+mj-ea"/>
        <a:cs typeface="+mj-cs"/>
        <a:sym typeface="等线"/>
      </a:defRPr>
    </a:lvl5pPr>
    <a:lvl6pPr indent="1143000" latinLnBrk="0">
      <a:defRPr sz="1200">
        <a:solidFill>
          <a:schemeClr val="accent4">
            <a:lumOff val="-44000"/>
          </a:schemeClr>
        </a:solidFill>
        <a:latin typeface="+mj-lt"/>
        <a:ea typeface="+mj-ea"/>
        <a:cs typeface="+mj-cs"/>
        <a:sym typeface="等线"/>
      </a:defRPr>
    </a:lvl6pPr>
    <a:lvl7pPr indent="1371600" latinLnBrk="0">
      <a:defRPr sz="1200">
        <a:solidFill>
          <a:schemeClr val="accent4">
            <a:lumOff val="-44000"/>
          </a:schemeClr>
        </a:solidFill>
        <a:latin typeface="+mj-lt"/>
        <a:ea typeface="+mj-ea"/>
        <a:cs typeface="+mj-cs"/>
        <a:sym typeface="等线"/>
      </a:defRPr>
    </a:lvl7pPr>
    <a:lvl8pPr indent="1600200" latinLnBrk="0">
      <a:defRPr sz="1200">
        <a:solidFill>
          <a:schemeClr val="accent4">
            <a:lumOff val="-44000"/>
          </a:schemeClr>
        </a:solidFill>
        <a:latin typeface="+mj-lt"/>
        <a:ea typeface="+mj-ea"/>
        <a:cs typeface="+mj-cs"/>
        <a:sym typeface="等线"/>
      </a:defRPr>
    </a:lvl8pPr>
    <a:lvl9pPr indent="1828800" latinLnBrk="0">
      <a:defRPr sz="1200">
        <a:solidFill>
          <a:schemeClr val="accent4">
            <a:lumOff val="-44000"/>
          </a:schemeClr>
        </a:solidFill>
        <a:latin typeface="+mj-lt"/>
        <a:ea typeface="+mj-ea"/>
        <a:cs typeface="+mj-cs"/>
        <a:sym typeface="等线"/>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0" name="Shape 1240"/>
          <p:cNvSpPr/>
          <p:nvPr>
            <p:ph type="sldImg"/>
          </p:nvPr>
        </p:nvSpPr>
        <p:spPr>
          <a:prstGeom prst="rect">
            <a:avLst/>
          </a:prstGeom>
        </p:spPr>
        <p:txBody>
          <a:bodyPr/>
          <a:lstStyle/>
          <a:p>
            <a:pPr/>
          </a:p>
        </p:txBody>
      </p:sp>
      <p:sp>
        <p:nvSpPr>
          <p:cNvPr id="1241" name="Shape 1241"/>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9" name="Shape 1469"/>
          <p:cNvSpPr/>
          <p:nvPr>
            <p:ph type="sldImg"/>
          </p:nvPr>
        </p:nvSpPr>
        <p:spPr>
          <a:prstGeom prst="rect">
            <a:avLst/>
          </a:prstGeom>
        </p:spPr>
        <p:txBody>
          <a:bodyPr/>
          <a:lstStyle/>
          <a:p>
            <a:pPr/>
          </a:p>
        </p:txBody>
      </p:sp>
      <p:sp>
        <p:nvSpPr>
          <p:cNvPr id="1470" name="Shape 1470"/>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3" name="Shape 1523"/>
          <p:cNvSpPr/>
          <p:nvPr>
            <p:ph type="sldImg"/>
          </p:nvPr>
        </p:nvSpPr>
        <p:spPr>
          <a:prstGeom prst="rect">
            <a:avLst/>
          </a:prstGeom>
        </p:spPr>
        <p:txBody>
          <a:bodyPr/>
          <a:lstStyle/>
          <a:p>
            <a:pPr/>
          </a:p>
        </p:txBody>
      </p:sp>
      <p:sp>
        <p:nvSpPr>
          <p:cNvPr id="1524" name="Shape 1524"/>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8" name="Shape 1558"/>
          <p:cNvSpPr/>
          <p:nvPr>
            <p:ph type="sldImg"/>
          </p:nvPr>
        </p:nvSpPr>
        <p:spPr>
          <a:prstGeom prst="rect">
            <a:avLst/>
          </a:prstGeom>
        </p:spPr>
        <p:txBody>
          <a:bodyPr/>
          <a:lstStyle/>
          <a:p>
            <a:pPr/>
          </a:p>
        </p:txBody>
      </p:sp>
      <p:sp>
        <p:nvSpPr>
          <p:cNvPr id="1559" name="Shape 1559"/>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5" name="Shape 1575"/>
          <p:cNvSpPr/>
          <p:nvPr>
            <p:ph type="sldImg"/>
          </p:nvPr>
        </p:nvSpPr>
        <p:spPr>
          <a:prstGeom prst="rect">
            <a:avLst/>
          </a:prstGeom>
        </p:spPr>
        <p:txBody>
          <a:bodyPr/>
          <a:lstStyle/>
          <a:p>
            <a:pPr/>
          </a:p>
        </p:txBody>
      </p:sp>
      <p:sp>
        <p:nvSpPr>
          <p:cNvPr id="1576" name="Shape 1576"/>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5" name="Shape 1605"/>
          <p:cNvSpPr/>
          <p:nvPr>
            <p:ph type="sldImg"/>
          </p:nvPr>
        </p:nvSpPr>
        <p:spPr>
          <a:prstGeom prst="rect">
            <a:avLst/>
          </a:prstGeom>
        </p:spPr>
        <p:txBody>
          <a:bodyPr/>
          <a:lstStyle/>
          <a:p>
            <a:pPr/>
          </a:p>
        </p:txBody>
      </p:sp>
      <p:sp>
        <p:nvSpPr>
          <p:cNvPr id="1606" name="Shape 1606"/>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4" name="Shape 1614"/>
          <p:cNvSpPr/>
          <p:nvPr>
            <p:ph type="sldImg"/>
          </p:nvPr>
        </p:nvSpPr>
        <p:spPr>
          <a:prstGeom prst="rect">
            <a:avLst/>
          </a:prstGeom>
        </p:spPr>
        <p:txBody>
          <a:bodyPr/>
          <a:lstStyle/>
          <a:p>
            <a:pPr/>
          </a:p>
        </p:txBody>
      </p:sp>
      <p:sp>
        <p:nvSpPr>
          <p:cNvPr id="1615" name="Shape 1615"/>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2" name="Shape 1622"/>
          <p:cNvSpPr/>
          <p:nvPr>
            <p:ph type="sldImg"/>
          </p:nvPr>
        </p:nvSpPr>
        <p:spPr>
          <a:prstGeom prst="rect">
            <a:avLst/>
          </a:prstGeom>
        </p:spPr>
        <p:txBody>
          <a:bodyPr/>
          <a:lstStyle/>
          <a:p>
            <a:pPr/>
          </a:p>
        </p:txBody>
      </p:sp>
      <p:sp>
        <p:nvSpPr>
          <p:cNvPr id="1623" name="Shape 1623"/>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0" name="Shape 1630"/>
          <p:cNvSpPr/>
          <p:nvPr>
            <p:ph type="sldImg"/>
          </p:nvPr>
        </p:nvSpPr>
        <p:spPr>
          <a:prstGeom prst="rect">
            <a:avLst/>
          </a:prstGeom>
        </p:spPr>
        <p:txBody>
          <a:bodyPr/>
          <a:lstStyle/>
          <a:p>
            <a:pPr/>
          </a:p>
        </p:txBody>
      </p:sp>
      <p:sp>
        <p:nvSpPr>
          <p:cNvPr id="1631" name="Shape 1631"/>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5" name="Shape 1635"/>
          <p:cNvSpPr/>
          <p:nvPr>
            <p:ph type="sldImg"/>
          </p:nvPr>
        </p:nvSpPr>
        <p:spPr>
          <a:prstGeom prst="rect">
            <a:avLst/>
          </a:prstGeom>
        </p:spPr>
        <p:txBody>
          <a:bodyPr/>
          <a:lstStyle/>
          <a:p>
            <a:pPr/>
          </a:p>
        </p:txBody>
      </p:sp>
      <p:sp>
        <p:nvSpPr>
          <p:cNvPr id="1636" name="Shape 1636"/>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3" name="Shape 1643"/>
          <p:cNvSpPr/>
          <p:nvPr>
            <p:ph type="sldImg"/>
          </p:nvPr>
        </p:nvSpPr>
        <p:spPr>
          <a:prstGeom prst="rect">
            <a:avLst/>
          </a:prstGeom>
        </p:spPr>
        <p:txBody>
          <a:bodyPr/>
          <a:lstStyle/>
          <a:p>
            <a:pPr/>
          </a:p>
        </p:txBody>
      </p:sp>
      <p:sp>
        <p:nvSpPr>
          <p:cNvPr id="1644" name="Shape 1644"/>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Shape 1268"/>
          <p:cNvSpPr/>
          <p:nvPr>
            <p:ph type="sldImg"/>
          </p:nvPr>
        </p:nvSpPr>
        <p:spPr>
          <a:prstGeom prst="rect">
            <a:avLst/>
          </a:prstGeom>
        </p:spPr>
        <p:txBody>
          <a:bodyPr/>
          <a:lstStyle/>
          <a:p>
            <a:pPr/>
          </a:p>
        </p:txBody>
      </p:sp>
      <p:sp>
        <p:nvSpPr>
          <p:cNvPr id="1269" name="Shape 1269"/>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9" name="Shape 1649"/>
          <p:cNvSpPr/>
          <p:nvPr>
            <p:ph type="sldImg"/>
          </p:nvPr>
        </p:nvSpPr>
        <p:spPr>
          <a:prstGeom prst="rect">
            <a:avLst/>
          </a:prstGeom>
        </p:spPr>
        <p:txBody>
          <a:bodyPr/>
          <a:lstStyle/>
          <a:p>
            <a:pPr/>
          </a:p>
        </p:txBody>
      </p:sp>
      <p:sp>
        <p:nvSpPr>
          <p:cNvPr id="1650" name="Shape 1650"/>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0" name="Shape 1670"/>
          <p:cNvSpPr/>
          <p:nvPr>
            <p:ph type="sldImg"/>
          </p:nvPr>
        </p:nvSpPr>
        <p:spPr>
          <a:prstGeom prst="rect">
            <a:avLst/>
          </a:prstGeom>
        </p:spPr>
        <p:txBody>
          <a:bodyPr/>
          <a:lstStyle/>
          <a:p>
            <a:pPr/>
          </a:p>
        </p:txBody>
      </p:sp>
      <p:sp>
        <p:nvSpPr>
          <p:cNvPr id="1671" name="Shape 1671"/>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6" name="Shape 1676"/>
          <p:cNvSpPr/>
          <p:nvPr>
            <p:ph type="sldImg"/>
          </p:nvPr>
        </p:nvSpPr>
        <p:spPr>
          <a:prstGeom prst="rect">
            <a:avLst/>
          </a:prstGeom>
        </p:spPr>
        <p:txBody>
          <a:bodyPr/>
          <a:lstStyle/>
          <a:p>
            <a:pPr/>
          </a:p>
        </p:txBody>
      </p:sp>
      <p:sp>
        <p:nvSpPr>
          <p:cNvPr id="1677" name="Shape 1677"/>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6" name="Shape 1276"/>
          <p:cNvSpPr/>
          <p:nvPr>
            <p:ph type="sldImg"/>
          </p:nvPr>
        </p:nvSpPr>
        <p:spPr>
          <a:prstGeom prst="rect">
            <a:avLst/>
          </a:prstGeom>
        </p:spPr>
        <p:txBody>
          <a:bodyPr/>
          <a:lstStyle/>
          <a:p>
            <a:pPr/>
          </a:p>
        </p:txBody>
      </p:sp>
      <p:sp>
        <p:nvSpPr>
          <p:cNvPr id="1277" name="Shape 1277"/>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2" name="Shape 1312"/>
          <p:cNvSpPr/>
          <p:nvPr>
            <p:ph type="sldImg"/>
          </p:nvPr>
        </p:nvSpPr>
        <p:spPr>
          <a:prstGeom prst="rect">
            <a:avLst/>
          </a:prstGeom>
        </p:spPr>
        <p:txBody>
          <a:bodyPr/>
          <a:lstStyle/>
          <a:p>
            <a:pPr/>
          </a:p>
        </p:txBody>
      </p:sp>
      <p:sp>
        <p:nvSpPr>
          <p:cNvPr id="1313" name="Shape 1313"/>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1" name="Shape 1331"/>
          <p:cNvSpPr/>
          <p:nvPr>
            <p:ph type="sldImg"/>
          </p:nvPr>
        </p:nvSpPr>
        <p:spPr>
          <a:prstGeom prst="rect">
            <a:avLst/>
          </a:prstGeom>
        </p:spPr>
        <p:txBody>
          <a:bodyPr/>
          <a:lstStyle/>
          <a:p>
            <a:pPr/>
          </a:p>
        </p:txBody>
      </p:sp>
      <p:sp>
        <p:nvSpPr>
          <p:cNvPr id="1332" name="Shape 1332"/>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9" name="Shape 1339"/>
          <p:cNvSpPr/>
          <p:nvPr>
            <p:ph type="sldImg"/>
          </p:nvPr>
        </p:nvSpPr>
        <p:spPr>
          <a:prstGeom prst="rect">
            <a:avLst/>
          </a:prstGeom>
        </p:spPr>
        <p:txBody>
          <a:bodyPr/>
          <a:lstStyle/>
          <a:p>
            <a:pPr/>
          </a:p>
        </p:txBody>
      </p:sp>
      <p:sp>
        <p:nvSpPr>
          <p:cNvPr id="1340" name="Shape 1340"/>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0" name="Shape 1380"/>
          <p:cNvSpPr/>
          <p:nvPr>
            <p:ph type="sldImg"/>
          </p:nvPr>
        </p:nvSpPr>
        <p:spPr>
          <a:prstGeom prst="rect">
            <a:avLst/>
          </a:prstGeom>
        </p:spPr>
        <p:txBody>
          <a:bodyPr/>
          <a:lstStyle/>
          <a:p>
            <a:pPr/>
          </a:p>
        </p:txBody>
      </p:sp>
      <p:sp>
        <p:nvSpPr>
          <p:cNvPr id="1381" name="Shape 1381"/>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4" name="Shape 1424"/>
          <p:cNvSpPr/>
          <p:nvPr>
            <p:ph type="sldImg"/>
          </p:nvPr>
        </p:nvSpPr>
        <p:spPr>
          <a:prstGeom prst="rect">
            <a:avLst/>
          </a:prstGeom>
        </p:spPr>
        <p:txBody>
          <a:bodyPr/>
          <a:lstStyle/>
          <a:p>
            <a:pPr/>
          </a:p>
        </p:txBody>
      </p:sp>
      <p:sp>
        <p:nvSpPr>
          <p:cNvPr id="1425" name="Shape 1425"/>
          <p:cNvSpPr/>
          <p:nvPr>
            <p:ph type="body" sz="quarter" idx="1"/>
          </p:nvPr>
        </p:nvSpPr>
        <p:spPr>
          <a:prstGeom prst="rect">
            <a:avLst/>
          </a:prstGeom>
        </p:spPr>
        <p:txBody>
          <a:bodyPr/>
          <a:lstStyle/>
          <a:p>
            <a:pPr/>
            <a:r>
              <a:t>单击此处添加备注</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9" name="Shape 1449"/>
          <p:cNvSpPr/>
          <p:nvPr>
            <p:ph type="sldImg"/>
          </p:nvPr>
        </p:nvSpPr>
        <p:spPr>
          <a:prstGeom prst="rect">
            <a:avLst/>
          </a:prstGeom>
        </p:spPr>
        <p:txBody>
          <a:bodyPr/>
          <a:lstStyle/>
          <a:p>
            <a:pPr/>
          </a:p>
        </p:txBody>
      </p:sp>
      <p:sp>
        <p:nvSpPr>
          <p:cNvPr id="1450" name="Shape 1450"/>
          <p:cNvSpPr/>
          <p:nvPr>
            <p:ph type="body" sz="quarter" idx="1"/>
          </p:nvPr>
        </p:nvSpPr>
        <p:spPr>
          <a:prstGeom prst="rect">
            <a:avLst/>
          </a:prstGeom>
        </p:spPr>
        <p:txBody>
          <a:bodyPr/>
          <a:lstStyle/>
          <a:p>
            <a:pPr/>
            <a:r>
              <a:t>单击此处添加备注</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幻灯片">
    <p:spTree>
      <p:nvGrpSpPr>
        <p:cNvPr id="1" name=""/>
        <p:cNvGrpSpPr/>
        <p:nvPr/>
      </p:nvGrpSpPr>
      <p:grpSpPr>
        <a:xfrm>
          <a:off x="0" y="0"/>
          <a:ext cx="0" cy="0"/>
          <a:chOff x="0" y="0"/>
          <a:chExt cx="0" cy="0"/>
        </a:xfrm>
      </p:grpSpPr>
      <p:sp>
        <p:nvSpPr>
          <p:cNvPr id="11" name="Title Text"/>
          <p:cNvSpPr txBox="1"/>
          <p:nvPr>
            <p:ph type="title"/>
          </p:nvPr>
        </p:nvSpPr>
        <p:spPr>
          <a:xfrm>
            <a:off x="685800" y="1597817"/>
            <a:ext cx="7772400" cy="1102519"/>
          </a:xfrm>
          <a:prstGeom prst="rect">
            <a:avLst/>
          </a:prstGeom>
        </p:spPr>
        <p:txBody>
          <a:bodyPr/>
          <a:lstStyle/>
          <a:p>
            <a:pPr/>
            <a:r>
              <a:t>Title Text</a:t>
            </a:r>
          </a:p>
        </p:txBody>
      </p:sp>
      <p:sp>
        <p:nvSpPr>
          <p:cNvPr id="12"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890" name="Title Text"/>
          <p:cNvSpPr txBox="1"/>
          <p:nvPr>
            <p:ph type="title"/>
          </p:nvPr>
        </p:nvSpPr>
        <p:spPr>
          <a:xfrm>
            <a:off x="685800" y="1597817"/>
            <a:ext cx="7772400" cy="1102519"/>
          </a:xfrm>
          <a:prstGeom prst="rect">
            <a:avLst/>
          </a:prstGeom>
        </p:spPr>
        <p:txBody>
          <a:bodyPr anchor="t"/>
          <a:lstStyle/>
          <a:p>
            <a:pPr/>
            <a:r>
              <a:t>Title Text</a:t>
            </a:r>
          </a:p>
        </p:txBody>
      </p:sp>
      <p:sp>
        <p:nvSpPr>
          <p:cNvPr id="891"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89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899" name="Title Text"/>
          <p:cNvSpPr txBox="1"/>
          <p:nvPr>
            <p:ph type="title"/>
          </p:nvPr>
        </p:nvSpPr>
        <p:spPr>
          <a:xfrm>
            <a:off x="0" y="0"/>
            <a:ext cx="1270" cy="1270"/>
          </a:xfrm>
          <a:prstGeom prst="rect">
            <a:avLst/>
          </a:prstGeom>
        </p:spPr>
        <p:txBody>
          <a:bodyPr anchor="t"/>
          <a:lstStyle/>
          <a:p>
            <a:pPr/>
            <a:r>
              <a:t>Title Text</a:t>
            </a:r>
          </a:p>
        </p:txBody>
      </p:sp>
      <p:sp>
        <p:nvSpPr>
          <p:cNvPr id="900"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908"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909"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91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917" name="Title Text"/>
          <p:cNvSpPr txBox="1"/>
          <p:nvPr>
            <p:ph type="title"/>
          </p:nvPr>
        </p:nvSpPr>
        <p:spPr>
          <a:xfrm>
            <a:off x="0" y="0"/>
            <a:ext cx="1270" cy="1270"/>
          </a:xfrm>
          <a:prstGeom prst="rect">
            <a:avLst/>
          </a:prstGeom>
        </p:spPr>
        <p:txBody>
          <a:bodyPr anchor="t"/>
          <a:lstStyle/>
          <a:p>
            <a:pPr/>
            <a:r>
              <a:t>Title Text</a:t>
            </a:r>
          </a:p>
        </p:txBody>
      </p:sp>
      <p:sp>
        <p:nvSpPr>
          <p:cNvPr id="918"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91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926" name="Title Text"/>
          <p:cNvSpPr txBox="1"/>
          <p:nvPr>
            <p:ph type="title"/>
          </p:nvPr>
        </p:nvSpPr>
        <p:spPr>
          <a:xfrm>
            <a:off x="0" y="0"/>
            <a:ext cx="1270" cy="1270"/>
          </a:xfrm>
          <a:prstGeom prst="rect">
            <a:avLst/>
          </a:prstGeom>
        </p:spPr>
        <p:txBody>
          <a:bodyPr anchor="t"/>
          <a:lstStyle/>
          <a:p>
            <a:pPr/>
            <a:r>
              <a:t>Title Text</a:t>
            </a:r>
          </a:p>
        </p:txBody>
      </p:sp>
      <p:sp>
        <p:nvSpPr>
          <p:cNvPr id="927"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92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935" name="Title Text"/>
          <p:cNvSpPr txBox="1"/>
          <p:nvPr>
            <p:ph type="title"/>
          </p:nvPr>
        </p:nvSpPr>
        <p:spPr>
          <a:xfrm>
            <a:off x="0" y="0"/>
            <a:ext cx="1270" cy="1270"/>
          </a:xfrm>
          <a:prstGeom prst="rect">
            <a:avLst/>
          </a:prstGeom>
        </p:spPr>
        <p:txBody>
          <a:bodyPr anchor="t"/>
          <a:lstStyle/>
          <a:p>
            <a:pPr/>
            <a:r>
              <a:t>Title Text</a:t>
            </a:r>
          </a:p>
        </p:txBody>
      </p:sp>
      <p:sp>
        <p:nvSpPr>
          <p:cNvPr id="93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94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950"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951"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95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959"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960" name="文本框"/>
          <p:cNvSpPr/>
          <p:nvPr>
            <p:ph type="pic" idx="13"/>
          </p:nvPr>
        </p:nvSpPr>
        <p:spPr>
          <a:xfrm>
            <a:off x="1792288" y="612775"/>
            <a:ext cx="5486401" cy="4114800"/>
          </a:xfrm>
          <a:prstGeom prst="rect">
            <a:avLst/>
          </a:prstGeom>
        </p:spPr>
        <p:txBody>
          <a:bodyPr lIns="91439" rIns="91439">
            <a:noAutofit/>
          </a:bodyPr>
          <a:lstStyle/>
          <a:p>
            <a:pPr/>
          </a:p>
        </p:txBody>
      </p:sp>
      <p:sp>
        <p:nvSpPr>
          <p:cNvPr id="961"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6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969" name="Title Text"/>
          <p:cNvSpPr txBox="1"/>
          <p:nvPr>
            <p:ph type="title"/>
          </p:nvPr>
        </p:nvSpPr>
        <p:spPr>
          <a:xfrm>
            <a:off x="0" y="0"/>
            <a:ext cx="1270" cy="1270"/>
          </a:xfrm>
          <a:prstGeom prst="rect">
            <a:avLst/>
          </a:prstGeom>
        </p:spPr>
        <p:txBody>
          <a:bodyPr anchor="t"/>
          <a:lstStyle/>
          <a:p>
            <a:pPr/>
            <a:r>
              <a:t>Title Text</a:t>
            </a:r>
          </a:p>
        </p:txBody>
      </p:sp>
      <p:sp>
        <p:nvSpPr>
          <p:cNvPr id="970"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978" name="Title Text"/>
          <p:cNvSpPr txBox="1"/>
          <p:nvPr>
            <p:ph type="title"/>
          </p:nvPr>
        </p:nvSpPr>
        <p:spPr>
          <a:xfrm>
            <a:off x="6629400" y="274638"/>
            <a:ext cx="2057400" cy="5851526"/>
          </a:xfrm>
          <a:prstGeom prst="rect">
            <a:avLst/>
          </a:prstGeom>
        </p:spPr>
        <p:txBody>
          <a:bodyPr anchor="t"/>
          <a:lstStyle/>
          <a:p>
            <a:pPr/>
            <a:r>
              <a:t>Title Text</a:t>
            </a:r>
          </a:p>
        </p:txBody>
      </p:sp>
      <p:sp>
        <p:nvSpPr>
          <p:cNvPr id="979"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8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987" name="Title Text"/>
          <p:cNvSpPr txBox="1"/>
          <p:nvPr>
            <p:ph type="title"/>
          </p:nvPr>
        </p:nvSpPr>
        <p:spPr>
          <a:xfrm>
            <a:off x="685800" y="1597817"/>
            <a:ext cx="7772400" cy="1102519"/>
          </a:xfrm>
          <a:prstGeom prst="rect">
            <a:avLst/>
          </a:prstGeom>
        </p:spPr>
        <p:txBody>
          <a:bodyPr anchor="t"/>
          <a:lstStyle/>
          <a:p>
            <a:pPr/>
            <a:r>
              <a:t>Title Text</a:t>
            </a:r>
          </a:p>
        </p:txBody>
      </p:sp>
      <p:sp>
        <p:nvSpPr>
          <p:cNvPr id="988"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98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996" name="Title Text"/>
          <p:cNvSpPr txBox="1"/>
          <p:nvPr>
            <p:ph type="title"/>
          </p:nvPr>
        </p:nvSpPr>
        <p:spPr>
          <a:xfrm>
            <a:off x="0" y="0"/>
            <a:ext cx="1270" cy="1270"/>
          </a:xfrm>
          <a:prstGeom prst="rect">
            <a:avLst/>
          </a:prstGeom>
        </p:spPr>
        <p:txBody>
          <a:bodyPr anchor="t"/>
          <a:lstStyle/>
          <a:p>
            <a:pPr/>
            <a:r>
              <a:t>Title Text</a:t>
            </a:r>
          </a:p>
        </p:txBody>
      </p:sp>
      <p:sp>
        <p:nvSpPr>
          <p:cNvPr id="997"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9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1005"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1006"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00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1014" name="Title Text"/>
          <p:cNvSpPr txBox="1"/>
          <p:nvPr>
            <p:ph type="title"/>
          </p:nvPr>
        </p:nvSpPr>
        <p:spPr>
          <a:xfrm>
            <a:off x="0" y="0"/>
            <a:ext cx="1270" cy="1270"/>
          </a:xfrm>
          <a:prstGeom prst="rect">
            <a:avLst/>
          </a:prstGeom>
        </p:spPr>
        <p:txBody>
          <a:bodyPr anchor="t"/>
          <a:lstStyle/>
          <a:p>
            <a:pPr/>
            <a:r>
              <a:t>Title Text</a:t>
            </a:r>
          </a:p>
        </p:txBody>
      </p:sp>
      <p:sp>
        <p:nvSpPr>
          <p:cNvPr id="1015"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101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1023" name="Title Text"/>
          <p:cNvSpPr txBox="1"/>
          <p:nvPr>
            <p:ph type="title"/>
          </p:nvPr>
        </p:nvSpPr>
        <p:spPr>
          <a:xfrm>
            <a:off x="0" y="0"/>
            <a:ext cx="1270" cy="1270"/>
          </a:xfrm>
          <a:prstGeom prst="rect">
            <a:avLst/>
          </a:prstGeom>
        </p:spPr>
        <p:txBody>
          <a:bodyPr anchor="t"/>
          <a:lstStyle/>
          <a:p>
            <a:pPr/>
            <a:r>
              <a:t>Title Text</a:t>
            </a:r>
          </a:p>
        </p:txBody>
      </p:sp>
      <p:sp>
        <p:nvSpPr>
          <p:cNvPr id="1024"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02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1032" name="Title Text"/>
          <p:cNvSpPr txBox="1"/>
          <p:nvPr>
            <p:ph type="title"/>
          </p:nvPr>
        </p:nvSpPr>
        <p:spPr>
          <a:xfrm>
            <a:off x="0" y="0"/>
            <a:ext cx="1270" cy="1270"/>
          </a:xfrm>
          <a:prstGeom prst="rect">
            <a:avLst/>
          </a:prstGeom>
        </p:spPr>
        <p:txBody>
          <a:bodyPr anchor="t"/>
          <a:lstStyle/>
          <a:p>
            <a:pPr/>
            <a:r>
              <a:t>Title Text</a:t>
            </a:r>
          </a:p>
        </p:txBody>
      </p:sp>
      <p:sp>
        <p:nvSpPr>
          <p:cNvPr id="103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04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1047"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1048"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104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1056"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1057" name="文本框"/>
          <p:cNvSpPr/>
          <p:nvPr>
            <p:ph type="pic" idx="13"/>
          </p:nvPr>
        </p:nvSpPr>
        <p:spPr>
          <a:xfrm>
            <a:off x="1792288" y="612775"/>
            <a:ext cx="5486401" cy="4114800"/>
          </a:xfrm>
          <a:prstGeom prst="rect">
            <a:avLst/>
          </a:prstGeom>
        </p:spPr>
        <p:txBody>
          <a:bodyPr lIns="91439" rIns="91439">
            <a:noAutofit/>
          </a:bodyPr>
          <a:lstStyle/>
          <a:p>
            <a:pPr/>
          </a:p>
        </p:txBody>
      </p:sp>
      <p:sp>
        <p:nvSpPr>
          <p:cNvPr id="1058"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05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110" name="Title Text"/>
          <p:cNvSpPr txBox="1"/>
          <p:nvPr>
            <p:ph type="title"/>
          </p:nvPr>
        </p:nvSpPr>
        <p:spPr>
          <a:xfrm>
            <a:off x="685800" y="1597817"/>
            <a:ext cx="7772400" cy="1102519"/>
          </a:xfrm>
          <a:prstGeom prst="rect">
            <a:avLst/>
          </a:prstGeom>
        </p:spPr>
        <p:txBody>
          <a:bodyPr anchor="b"/>
          <a:lstStyle/>
          <a:p>
            <a:pPr/>
            <a:r>
              <a:t>Title Text</a:t>
            </a:r>
          </a:p>
        </p:txBody>
      </p:sp>
      <p:sp>
        <p:nvSpPr>
          <p:cNvPr id="111"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1066" name="Title Text"/>
          <p:cNvSpPr txBox="1"/>
          <p:nvPr>
            <p:ph type="title"/>
          </p:nvPr>
        </p:nvSpPr>
        <p:spPr>
          <a:xfrm>
            <a:off x="0" y="0"/>
            <a:ext cx="1270" cy="1270"/>
          </a:xfrm>
          <a:prstGeom prst="rect">
            <a:avLst/>
          </a:prstGeom>
        </p:spPr>
        <p:txBody>
          <a:bodyPr anchor="t"/>
          <a:lstStyle/>
          <a:p>
            <a:pPr/>
            <a:r>
              <a:t>Title Text</a:t>
            </a:r>
          </a:p>
        </p:txBody>
      </p:sp>
      <p:sp>
        <p:nvSpPr>
          <p:cNvPr id="1067"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1075" name="Title Text"/>
          <p:cNvSpPr txBox="1"/>
          <p:nvPr>
            <p:ph type="title"/>
          </p:nvPr>
        </p:nvSpPr>
        <p:spPr>
          <a:xfrm>
            <a:off x="6629400" y="274638"/>
            <a:ext cx="2057400" cy="5851526"/>
          </a:xfrm>
          <a:prstGeom prst="rect">
            <a:avLst/>
          </a:prstGeom>
        </p:spPr>
        <p:txBody>
          <a:bodyPr anchor="t"/>
          <a:lstStyle/>
          <a:p>
            <a:pPr/>
            <a:r>
              <a:t>Title Text</a:t>
            </a:r>
          </a:p>
        </p:txBody>
      </p:sp>
      <p:sp>
        <p:nvSpPr>
          <p:cNvPr id="1076"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7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1084" name="Title Text"/>
          <p:cNvSpPr txBox="1"/>
          <p:nvPr>
            <p:ph type="title"/>
          </p:nvPr>
        </p:nvSpPr>
        <p:spPr>
          <a:xfrm>
            <a:off x="685800" y="1597817"/>
            <a:ext cx="7772400" cy="1102519"/>
          </a:xfrm>
          <a:prstGeom prst="rect">
            <a:avLst/>
          </a:prstGeom>
        </p:spPr>
        <p:txBody>
          <a:bodyPr anchor="t"/>
          <a:lstStyle/>
          <a:p>
            <a:pPr/>
            <a:r>
              <a:t>Title Text</a:t>
            </a:r>
          </a:p>
        </p:txBody>
      </p:sp>
      <p:sp>
        <p:nvSpPr>
          <p:cNvPr id="1085"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08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1093" name="Title Text"/>
          <p:cNvSpPr txBox="1"/>
          <p:nvPr>
            <p:ph type="title"/>
          </p:nvPr>
        </p:nvSpPr>
        <p:spPr>
          <a:xfrm>
            <a:off x="0" y="0"/>
            <a:ext cx="1270" cy="1270"/>
          </a:xfrm>
          <a:prstGeom prst="rect">
            <a:avLst/>
          </a:prstGeom>
        </p:spPr>
        <p:txBody>
          <a:bodyPr anchor="t"/>
          <a:lstStyle/>
          <a:p>
            <a:pPr/>
            <a:r>
              <a:t>Title Text</a:t>
            </a:r>
          </a:p>
        </p:txBody>
      </p:sp>
      <p:sp>
        <p:nvSpPr>
          <p:cNvPr id="1094"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9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1102"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1103"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10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1111" name="Title Text"/>
          <p:cNvSpPr txBox="1"/>
          <p:nvPr>
            <p:ph type="title"/>
          </p:nvPr>
        </p:nvSpPr>
        <p:spPr>
          <a:xfrm>
            <a:off x="0" y="0"/>
            <a:ext cx="1270" cy="1270"/>
          </a:xfrm>
          <a:prstGeom prst="rect">
            <a:avLst/>
          </a:prstGeom>
        </p:spPr>
        <p:txBody>
          <a:bodyPr anchor="t"/>
          <a:lstStyle/>
          <a:p>
            <a:pPr/>
            <a:r>
              <a:t>Title Text</a:t>
            </a:r>
          </a:p>
        </p:txBody>
      </p:sp>
      <p:sp>
        <p:nvSpPr>
          <p:cNvPr id="1112"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111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1120" name="Title Text"/>
          <p:cNvSpPr txBox="1"/>
          <p:nvPr>
            <p:ph type="title"/>
          </p:nvPr>
        </p:nvSpPr>
        <p:spPr>
          <a:xfrm>
            <a:off x="0" y="0"/>
            <a:ext cx="1270" cy="1270"/>
          </a:xfrm>
          <a:prstGeom prst="rect">
            <a:avLst/>
          </a:prstGeom>
        </p:spPr>
        <p:txBody>
          <a:bodyPr anchor="t"/>
          <a:lstStyle/>
          <a:p>
            <a:pPr/>
            <a:r>
              <a:t>Title Text</a:t>
            </a:r>
          </a:p>
        </p:txBody>
      </p:sp>
      <p:sp>
        <p:nvSpPr>
          <p:cNvPr id="1121"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122" name="文本框"/>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112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1130" name="Title Text"/>
          <p:cNvSpPr txBox="1"/>
          <p:nvPr>
            <p:ph type="title"/>
          </p:nvPr>
        </p:nvSpPr>
        <p:spPr>
          <a:xfrm>
            <a:off x="0" y="0"/>
            <a:ext cx="1270" cy="1270"/>
          </a:xfrm>
          <a:prstGeom prst="rect">
            <a:avLst/>
          </a:prstGeom>
        </p:spPr>
        <p:txBody>
          <a:bodyPr anchor="t"/>
          <a:lstStyle/>
          <a:p>
            <a:pPr/>
            <a:r>
              <a:t>Title Text</a:t>
            </a:r>
          </a:p>
        </p:txBody>
      </p:sp>
      <p:sp>
        <p:nvSpPr>
          <p:cNvPr id="113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3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1145"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1146"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1147" name="文本框"/>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114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119" name="Title Text"/>
          <p:cNvSpPr txBox="1"/>
          <p:nvPr>
            <p:ph type="title"/>
          </p:nvPr>
        </p:nvSpPr>
        <p:spPr>
          <a:xfrm>
            <a:off x="1143000" y="992395"/>
            <a:ext cx="6858000" cy="1640539"/>
          </a:xfrm>
          <a:prstGeom prst="rect">
            <a:avLst/>
          </a:prstGeom>
        </p:spPr>
        <p:txBody>
          <a:bodyPr anchor="b"/>
          <a:lstStyle/>
          <a:p>
            <a:pPr/>
            <a:r>
              <a:t>Title Text</a:t>
            </a:r>
          </a:p>
        </p:txBody>
      </p:sp>
      <p:sp>
        <p:nvSpPr>
          <p:cNvPr id="120" name="Body Level One…"/>
          <p:cNvSpPr txBox="1"/>
          <p:nvPr>
            <p:ph type="body" sz="quarter" idx="1"/>
          </p:nvPr>
        </p:nvSpPr>
        <p:spPr>
          <a:xfrm>
            <a:off x="1143000" y="2702000"/>
            <a:ext cx="6858000" cy="124204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1155"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1156" name="文本框"/>
          <p:cNvSpPr/>
          <p:nvPr>
            <p:ph type="pic" idx="13"/>
          </p:nvPr>
        </p:nvSpPr>
        <p:spPr>
          <a:xfrm>
            <a:off x="1792288" y="612775"/>
            <a:ext cx="5486401" cy="4114800"/>
          </a:xfrm>
          <a:prstGeom prst="rect">
            <a:avLst/>
          </a:prstGeom>
        </p:spPr>
        <p:txBody>
          <a:bodyPr lIns="91439" rIns="91439">
            <a:noAutofit/>
          </a:bodyPr>
          <a:lstStyle/>
          <a:p>
            <a:pPr/>
          </a:p>
        </p:txBody>
      </p:sp>
      <p:sp>
        <p:nvSpPr>
          <p:cNvPr id="1157"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15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1165" name="Title Text"/>
          <p:cNvSpPr txBox="1"/>
          <p:nvPr>
            <p:ph type="title"/>
          </p:nvPr>
        </p:nvSpPr>
        <p:spPr>
          <a:xfrm>
            <a:off x="0" y="0"/>
            <a:ext cx="1270" cy="1270"/>
          </a:xfrm>
          <a:prstGeom prst="rect">
            <a:avLst/>
          </a:prstGeom>
        </p:spPr>
        <p:txBody>
          <a:bodyPr anchor="t"/>
          <a:lstStyle/>
          <a:p>
            <a:pPr/>
            <a:r>
              <a:t>Title Text</a:t>
            </a:r>
          </a:p>
        </p:txBody>
      </p:sp>
      <p:sp>
        <p:nvSpPr>
          <p:cNvPr id="1166"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6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1174" name="Title Text"/>
          <p:cNvSpPr txBox="1"/>
          <p:nvPr>
            <p:ph type="title"/>
          </p:nvPr>
        </p:nvSpPr>
        <p:spPr>
          <a:xfrm>
            <a:off x="6629400" y="274638"/>
            <a:ext cx="2057400" cy="5851526"/>
          </a:xfrm>
          <a:prstGeom prst="rect">
            <a:avLst/>
          </a:prstGeom>
        </p:spPr>
        <p:txBody>
          <a:bodyPr anchor="t"/>
          <a:lstStyle/>
          <a:p>
            <a:pPr/>
            <a:r>
              <a:t>Title Text</a:t>
            </a:r>
          </a:p>
        </p:txBody>
      </p:sp>
      <p:sp>
        <p:nvSpPr>
          <p:cNvPr id="1175"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7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128"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129"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137" name="Title Text"/>
          <p:cNvSpPr txBox="1"/>
          <p:nvPr>
            <p:ph type="title"/>
          </p:nvPr>
        </p:nvSpPr>
        <p:spPr>
          <a:xfrm>
            <a:off x="1143000" y="992395"/>
            <a:ext cx="6858000" cy="1640539"/>
          </a:xfrm>
          <a:prstGeom prst="rect">
            <a:avLst/>
          </a:prstGeom>
        </p:spPr>
        <p:txBody>
          <a:bodyPr anchor="b"/>
          <a:lstStyle/>
          <a:p>
            <a:pPr/>
            <a:r>
              <a:t>Title Text</a:t>
            </a:r>
          </a:p>
        </p:txBody>
      </p:sp>
      <p:sp>
        <p:nvSpPr>
          <p:cNvPr id="138"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139"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146" name="Title Text"/>
          <p:cNvSpPr txBox="1"/>
          <p:nvPr>
            <p:ph type="title"/>
          </p:nvPr>
        </p:nvSpPr>
        <p:spPr>
          <a:xfrm>
            <a:off x="1143000" y="992395"/>
            <a:ext cx="6858000" cy="1640539"/>
          </a:xfrm>
          <a:prstGeom prst="rect">
            <a:avLst/>
          </a:prstGeom>
        </p:spPr>
        <p:txBody>
          <a:bodyPr anchor="b"/>
          <a:lstStyle/>
          <a:p>
            <a:pPr/>
            <a:r>
              <a:t>Title Text</a:t>
            </a:r>
          </a:p>
        </p:txBody>
      </p:sp>
      <p:sp>
        <p:nvSpPr>
          <p:cNvPr id="147"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48" name="文本框"/>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149"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156" name="Title Text"/>
          <p:cNvSpPr txBox="1"/>
          <p:nvPr>
            <p:ph type="title"/>
          </p:nvPr>
        </p:nvSpPr>
        <p:spPr>
          <a:xfrm>
            <a:off x="1143000" y="992395"/>
            <a:ext cx="6858000" cy="1640539"/>
          </a:xfrm>
          <a:prstGeom prst="rect">
            <a:avLst/>
          </a:prstGeom>
        </p:spPr>
        <p:txBody>
          <a:bodyPr anchor="b"/>
          <a:lstStyle/>
          <a:p>
            <a:pPr/>
            <a:r>
              <a:t>Title Text</a:t>
            </a:r>
          </a:p>
        </p:txBody>
      </p:sp>
      <p:sp>
        <p:nvSpPr>
          <p:cNvPr id="157"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64"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171"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172"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173" name="文本框"/>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174"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181"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182" name="文本框"/>
          <p:cNvSpPr/>
          <p:nvPr>
            <p:ph type="pic" idx="13"/>
          </p:nvPr>
        </p:nvSpPr>
        <p:spPr>
          <a:xfrm>
            <a:off x="1792288" y="612775"/>
            <a:ext cx="5486401" cy="4114800"/>
          </a:xfrm>
          <a:prstGeom prst="rect">
            <a:avLst/>
          </a:prstGeom>
        </p:spPr>
        <p:txBody>
          <a:bodyPr lIns="91439" rIns="91439">
            <a:noAutofit/>
          </a:bodyPr>
          <a:lstStyle/>
          <a:p>
            <a:pPr/>
          </a:p>
        </p:txBody>
      </p:sp>
      <p:sp>
        <p:nvSpPr>
          <p:cNvPr id="183"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84"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191" name="Title Text"/>
          <p:cNvSpPr txBox="1"/>
          <p:nvPr>
            <p:ph type="title"/>
          </p:nvPr>
        </p:nvSpPr>
        <p:spPr>
          <a:xfrm>
            <a:off x="1143000" y="992395"/>
            <a:ext cx="6858000" cy="1640539"/>
          </a:xfrm>
          <a:prstGeom prst="rect">
            <a:avLst/>
          </a:prstGeom>
        </p:spPr>
        <p:txBody>
          <a:bodyPr anchor="b"/>
          <a:lstStyle/>
          <a:p>
            <a:pPr/>
            <a:r>
              <a:t>Title Text</a:t>
            </a:r>
          </a:p>
        </p:txBody>
      </p:sp>
      <p:sp>
        <p:nvSpPr>
          <p:cNvPr id="192" name="Body Level One…"/>
          <p:cNvSpPr txBox="1"/>
          <p:nvPr>
            <p:ph type="body" sz="quarter" idx="1"/>
          </p:nvPr>
        </p:nvSpPr>
        <p:spPr>
          <a:xfrm>
            <a:off x="1143000" y="2702000"/>
            <a:ext cx="6858000" cy="124204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200" name="Title Text"/>
          <p:cNvSpPr txBox="1"/>
          <p:nvPr>
            <p:ph type="title"/>
          </p:nvPr>
        </p:nvSpPr>
        <p:spPr>
          <a:xfrm>
            <a:off x="6629400" y="274638"/>
            <a:ext cx="2057400" cy="5851526"/>
          </a:xfrm>
          <a:prstGeom prst="rect">
            <a:avLst/>
          </a:prstGeom>
        </p:spPr>
        <p:txBody>
          <a:bodyPr anchor="b"/>
          <a:lstStyle/>
          <a:p>
            <a:pPr/>
            <a:r>
              <a:t>Title Text</a:t>
            </a:r>
          </a:p>
        </p:txBody>
      </p:sp>
      <p:sp>
        <p:nvSpPr>
          <p:cNvPr id="201"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2"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209" name="Title Text"/>
          <p:cNvSpPr txBox="1"/>
          <p:nvPr>
            <p:ph type="title"/>
          </p:nvPr>
        </p:nvSpPr>
        <p:spPr>
          <a:xfrm>
            <a:off x="685800" y="1597817"/>
            <a:ext cx="7772400" cy="1102519"/>
          </a:xfrm>
          <a:prstGeom prst="rect">
            <a:avLst/>
          </a:prstGeom>
        </p:spPr>
        <p:txBody>
          <a:bodyPr/>
          <a:lstStyle/>
          <a:p>
            <a:pPr/>
            <a:r>
              <a:t>Title Text</a:t>
            </a:r>
          </a:p>
        </p:txBody>
      </p:sp>
      <p:sp>
        <p:nvSpPr>
          <p:cNvPr id="210"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211"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218" name="Title Text"/>
          <p:cNvSpPr txBox="1"/>
          <p:nvPr>
            <p:ph type="title"/>
          </p:nvPr>
        </p:nvSpPr>
        <p:spPr>
          <a:xfrm>
            <a:off x="485775" y="193867"/>
            <a:ext cx="7886700" cy="994347"/>
          </a:xfrm>
          <a:prstGeom prst="rect">
            <a:avLst/>
          </a:prstGeom>
        </p:spPr>
        <p:txBody>
          <a:bodyPr/>
          <a:lstStyle/>
          <a:p>
            <a:pPr/>
            <a:r>
              <a:t>Title Text</a:t>
            </a:r>
          </a:p>
        </p:txBody>
      </p:sp>
      <p:sp>
        <p:nvSpPr>
          <p:cNvPr id="219" name="Body Level One…"/>
          <p:cNvSpPr txBox="1"/>
          <p:nvPr>
            <p:ph type="body" idx="1"/>
          </p:nvPr>
        </p:nvSpPr>
        <p:spPr>
          <a:xfrm>
            <a:off x="485775" y="1369457"/>
            <a:ext cx="7886700" cy="326407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0"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227"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228"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229"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236" name="Title Text"/>
          <p:cNvSpPr txBox="1"/>
          <p:nvPr>
            <p:ph type="title"/>
          </p:nvPr>
        </p:nvSpPr>
        <p:spPr>
          <a:xfrm>
            <a:off x="485775" y="193867"/>
            <a:ext cx="7886700" cy="994347"/>
          </a:xfrm>
          <a:prstGeom prst="rect">
            <a:avLst/>
          </a:prstGeom>
        </p:spPr>
        <p:txBody>
          <a:bodyPr/>
          <a:lstStyle/>
          <a:p>
            <a:pPr/>
            <a:r>
              <a:t>Title Text</a:t>
            </a:r>
          </a:p>
        </p:txBody>
      </p:sp>
      <p:sp>
        <p:nvSpPr>
          <p:cNvPr id="237"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238"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245" name="Title Text"/>
          <p:cNvSpPr txBox="1"/>
          <p:nvPr>
            <p:ph type="title"/>
          </p:nvPr>
        </p:nvSpPr>
        <p:spPr>
          <a:xfrm>
            <a:off x="485775" y="193867"/>
            <a:ext cx="7886700" cy="994347"/>
          </a:xfrm>
          <a:prstGeom prst="rect">
            <a:avLst/>
          </a:prstGeom>
        </p:spPr>
        <p:txBody>
          <a:bodyPr/>
          <a:lstStyle/>
          <a:p>
            <a:pPr/>
            <a:r>
              <a:t>Title Text</a:t>
            </a:r>
          </a:p>
        </p:txBody>
      </p:sp>
      <p:sp>
        <p:nvSpPr>
          <p:cNvPr id="246"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47" name="文本框"/>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248"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255" name="Title Text"/>
          <p:cNvSpPr txBox="1"/>
          <p:nvPr>
            <p:ph type="title"/>
          </p:nvPr>
        </p:nvSpPr>
        <p:spPr>
          <a:xfrm>
            <a:off x="485775" y="193867"/>
            <a:ext cx="7886700" cy="994347"/>
          </a:xfrm>
          <a:prstGeom prst="rect">
            <a:avLst/>
          </a:prstGeom>
        </p:spPr>
        <p:txBody>
          <a:bodyPr/>
          <a:lstStyle/>
          <a:p>
            <a:pPr/>
            <a:r>
              <a:t>Title Text</a:t>
            </a:r>
          </a:p>
        </p:txBody>
      </p:sp>
      <p:sp>
        <p:nvSpPr>
          <p:cNvPr id="256"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263"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30"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270"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271"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272" name="文本框"/>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273"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280"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281" name="文本框"/>
          <p:cNvSpPr/>
          <p:nvPr>
            <p:ph type="pic" idx="13"/>
          </p:nvPr>
        </p:nvSpPr>
        <p:spPr>
          <a:xfrm>
            <a:off x="1792288" y="612775"/>
            <a:ext cx="5486401" cy="4114800"/>
          </a:xfrm>
          <a:prstGeom prst="rect">
            <a:avLst/>
          </a:prstGeom>
        </p:spPr>
        <p:txBody>
          <a:bodyPr lIns="91439" rIns="91439">
            <a:noAutofit/>
          </a:bodyPr>
          <a:lstStyle/>
          <a:p>
            <a:pPr/>
          </a:p>
        </p:txBody>
      </p:sp>
      <p:sp>
        <p:nvSpPr>
          <p:cNvPr id="282"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83"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290" name="Title Text"/>
          <p:cNvSpPr txBox="1"/>
          <p:nvPr>
            <p:ph type="title"/>
          </p:nvPr>
        </p:nvSpPr>
        <p:spPr>
          <a:xfrm>
            <a:off x="485775" y="193867"/>
            <a:ext cx="7886700" cy="994347"/>
          </a:xfrm>
          <a:prstGeom prst="rect">
            <a:avLst/>
          </a:prstGeom>
        </p:spPr>
        <p:txBody>
          <a:bodyPr/>
          <a:lstStyle/>
          <a:p>
            <a:pPr/>
            <a:r>
              <a:t>Title Text</a:t>
            </a:r>
          </a:p>
        </p:txBody>
      </p:sp>
      <p:sp>
        <p:nvSpPr>
          <p:cNvPr id="291" name="Body Level One…"/>
          <p:cNvSpPr txBox="1"/>
          <p:nvPr>
            <p:ph type="body" idx="1"/>
          </p:nvPr>
        </p:nvSpPr>
        <p:spPr>
          <a:xfrm>
            <a:off x="485775" y="1369457"/>
            <a:ext cx="7886700" cy="326407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2"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299" name="Title Text"/>
          <p:cNvSpPr txBox="1"/>
          <p:nvPr>
            <p:ph type="title"/>
          </p:nvPr>
        </p:nvSpPr>
        <p:spPr>
          <a:xfrm>
            <a:off x="6629400" y="274638"/>
            <a:ext cx="2057400" cy="5851526"/>
          </a:xfrm>
          <a:prstGeom prst="rect">
            <a:avLst/>
          </a:prstGeom>
        </p:spPr>
        <p:txBody>
          <a:bodyPr/>
          <a:lstStyle/>
          <a:p>
            <a:pPr/>
            <a:r>
              <a:t>Title Text</a:t>
            </a:r>
          </a:p>
        </p:txBody>
      </p:sp>
      <p:sp>
        <p:nvSpPr>
          <p:cNvPr id="300"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1" name="Slide Number"/>
          <p:cNvSpPr txBox="1"/>
          <p:nvPr>
            <p:ph type="sldNum" sz="quarter" idx="2"/>
          </p:nvPr>
        </p:nvSpPr>
        <p:spPr>
          <a:xfrm>
            <a:off x="6457948" y="4768096"/>
            <a:ext cx="332741" cy="348430"/>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308" name="Title Text"/>
          <p:cNvSpPr txBox="1"/>
          <p:nvPr>
            <p:ph type="title"/>
          </p:nvPr>
        </p:nvSpPr>
        <p:spPr>
          <a:xfrm>
            <a:off x="685800" y="1597817"/>
            <a:ext cx="7772400" cy="1102519"/>
          </a:xfrm>
          <a:prstGeom prst="rect">
            <a:avLst/>
          </a:prstGeom>
        </p:spPr>
        <p:txBody>
          <a:bodyPr anchor="t"/>
          <a:lstStyle/>
          <a:p>
            <a:pPr/>
            <a:r>
              <a:t>Title Text</a:t>
            </a:r>
          </a:p>
        </p:txBody>
      </p:sp>
      <p:sp>
        <p:nvSpPr>
          <p:cNvPr id="309"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1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317" name="Title Text"/>
          <p:cNvSpPr txBox="1"/>
          <p:nvPr>
            <p:ph type="title"/>
          </p:nvPr>
        </p:nvSpPr>
        <p:spPr>
          <a:xfrm>
            <a:off x="0" y="0"/>
            <a:ext cx="1270" cy="1270"/>
          </a:xfrm>
          <a:prstGeom prst="rect">
            <a:avLst/>
          </a:prstGeom>
        </p:spPr>
        <p:txBody>
          <a:bodyPr anchor="t"/>
          <a:lstStyle/>
          <a:p>
            <a:pPr/>
            <a:r>
              <a:t>Title Text</a:t>
            </a:r>
          </a:p>
        </p:txBody>
      </p:sp>
      <p:sp>
        <p:nvSpPr>
          <p:cNvPr id="318"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326"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327"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2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335" name="Title Text"/>
          <p:cNvSpPr txBox="1"/>
          <p:nvPr>
            <p:ph type="title"/>
          </p:nvPr>
        </p:nvSpPr>
        <p:spPr>
          <a:xfrm>
            <a:off x="0" y="0"/>
            <a:ext cx="1270" cy="1270"/>
          </a:xfrm>
          <a:prstGeom prst="rect">
            <a:avLst/>
          </a:prstGeom>
        </p:spPr>
        <p:txBody>
          <a:bodyPr anchor="t"/>
          <a:lstStyle/>
          <a:p>
            <a:pPr/>
            <a:r>
              <a:t>Title Text</a:t>
            </a:r>
          </a:p>
        </p:txBody>
      </p:sp>
      <p:sp>
        <p:nvSpPr>
          <p:cNvPr id="336"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33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344" name="Title Text"/>
          <p:cNvSpPr txBox="1"/>
          <p:nvPr>
            <p:ph type="title"/>
          </p:nvPr>
        </p:nvSpPr>
        <p:spPr>
          <a:xfrm>
            <a:off x="0" y="0"/>
            <a:ext cx="1270" cy="1270"/>
          </a:xfrm>
          <a:prstGeom prst="rect">
            <a:avLst/>
          </a:prstGeom>
        </p:spPr>
        <p:txBody>
          <a:bodyPr anchor="t"/>
          <a:lstStyle/>
          <a:p>
            <a:pPr/>
            <a:r>
              <a:t>Title Text</a:t>
            </a:r>
          </a:p>
        </p:txBody>
      </p:sp>
      <p:sp>
        <p:nvSpPr>
          <p:cNvPr id="345"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34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353" name="Title Text"/>
          <p:cNvSpPr txBox="1"/>
          <p:nvPr>
            <p:ph type="title"/>
          </p:nvPr>
        </p:nvSpPr>
        <p:spPr>
          <a:xfrm>
            <a:off x="0" y="0"/>
            <a:ext cx="1270" cy="1270"/>
          </a:xfrm>
          <a:prstGeom prst="rect">
            <a:avLst/>
          </a:prstGeom>
        </p:spPr>
        <p:txBody>
          <a:bodyPr anchor="t"/>
          <a:lstStyle/>
          <a:p>
            <a:pPr/>
            <a:r>
              <a:t>Title Text</a:t>
            </a:r>
          </a:p>
        </p:txBody>
      </p:sp>
      <p:sp>
        <p:nvSpPr>
          <p:cNvPr id="35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36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368"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369"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37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377"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378" name="文本框"/>
          <p:cNvSpPr/>
          <p:nvPr>
            <p:ph type="pic" idx="13"/>
          </p:nvPr>
        </p:nvSpPr>
        <p:spPr>
          <a:xfrm>
            <a:off x="1792288" y="612775"/>
            <a:ext cx="5486401" cy="4114800"/>
          </a:xfrm>
          <a:prstGeom prst="rect">
            <a:avLst/>
          </a:prstGeom>
        </p:spPr>
        <p:txBody>
          <a:bodyPr lIns="91439" rIns="91439">
            <a:noAutofit/>
          </a:bodyPr>
          <a:lstStyle/>
          <a:p>
            <a:pPr/>
          </a:p>
        </p:txBody>
      </p:sp>
      <p:sp>
        <p:nvSpPr>
          <p:cNvPr id="379"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38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387" name="Title Text"/>
          <p:cNvSpPr txBox="1"/>
          <p:nvPr>
            <p:ph type="title"/>
          </p:nvPr>
        </p:nvSpPr>
        <p:spPr>
          <a:xfrm>
            <a:off x="0" y="0"/>
            <a:ext cx="1270" cy="1270"/>
          </a:xfrm>
          <a:prstGeom prst="rect">
            <a:avLst/>
          </a:prstGeom>
        </p:spPr>
        <p:txBody>
          <a:bodyPr anchor="t"/>
          <a:lstStyle/>
          <a:p>
            <a:pPr/>
            <a:r>
              <a:t>Title Text</a:t>
            </a:r>
          </a:p>
        </p:txBody>
      </p:sp>
      <p:sp>
        <p:nvSpPr>
          <p:cNvPr id="388"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396" name="Title Text"/>
          <p:cNvSpPr txBox="1"/>
          <p:nvPr>
            <p:ph type="title"/>
          </p:nvPr>
        </p:nvSpPr>
        <p:spPr>
          <a:xfrm>
            <a:off x="6629400" y="274638"/>
            <a:ext cx="2057400" cy="5851526"/>
          </a:xfrm>
          <a:prstGeom prst="rect">
            <a:avLst/>
          </a:prstGeom>
        </p:spPr>
        <p:txBody>
          <a:bodyPr anchor="t"/>
          <a:lstStyle/>
          <a:p>
            <a:pPr/>
            <a:r>
              <a:t>Title Text</a:t>
            </a:r>
          </a:p>
        </p:txBody>
      </p:sp>
      <p:sp>
        <p:nvSpPr>
          <p:cNvPr id="397"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405" name="Title Text"/>
          <p:cNvSpPr txBox="1"/>
          <p:nvPr>
            <p:ph type="title"/>
          </p:nvPr>
        </p:nvSpPr>
        <p:spPr>
          <a:xfrm>
            <a:off x="685800" y="1597817"/>
            <a:ext cx="7772400" cy="1102519"/>
          </a:xfrm>
          <a:prstGeom prst="rect">
            <a:avLst/>
          </a:prstGeom>
        </p:spPr>
        <p:txBody>
          <a:bodyPr anchor="t"/>
          <a:lstStyle/>
          <a:p>
            <a:pPr/>
            <a:r>
              <a:t>Title Text</a:t>
            </a:r>
          </a:p>
        </p:txBody>
      </p:sp>
      <p:sp>
        <p:nvSpPr>
          <p:cNvPr id="406"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40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414" name="Title Text"/>
          <p:cNvSpPr txBox="1"/>
          <p:nvPr>
            <p:ph type="title"/>
          </p:nvPr>
        </p:nvSpPr>
        <p:spPr>
          <a:xfrm>
            <a:off x="0" y="0"/>
            <a:ext cx="1270" cy="1270"/>
          </a:xfrm>
          <a:prstGeom prst="rect">
            <a:avLst/>
          </a:prstGeom>
        </p:spPr>
        <p:txBody>
          <a:bodyPr anchor="t"/>
          <a:lstStyle/>
          <a:p>
            <a:pPr/>
            <a:r>
              <a:t>Title Text</a:t>
            </a:r>
          </a:p>
        </p:txBody>
      </p:sp>
      <p:sp>
        <p:nvSpPr>
          <p:cNvPr id="415"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423"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424"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2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432" name="Title Text"/>
          <p:cNvSpPr txBox="1"/>
          <p:nvPr>
            <p:ph type="title"/>
          </p:nvPr>
        </p:nvSpPr>
        <p:spPr>
          <a:xfrm>
            <a:off x="0" y="0"/>
            <a:ext cx="1270" cy="1270"/>
          </a:xfrm>
          <a:prstGeom prst="rect">
            <a:avLst/>
          </a:prstGeom>
        </p:spPr>
        <p:txBody>
          <a:bodyPr anchor="t"/>
          <a:lstStyle/>
          <a:p>
            <a:pPr/>
            <a:r>
              <a:t>Title Text</a:t>
            </a:r>
          </a:p>
        </p:txBody>
      </p:sp>
      <p:sp>
        <p:nvSpPr>
          <p:cNvPr id="433"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43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441" name="Title Text"/>
          <p:cNvSpPr txBox="1"/>
          <p:nvPr>
            <p:ph type="title"/>
          </p:nvPr>
        </p:nvSpPr>
        <p:spPr>
          <a:xfrm>
            <a:off x="0" y="0"/>
            <a:ext cx="1270" cy="1270"/>
          </a:xfrm>
          <a:prstGeom prst="rect">
            <a:avLst/>
          </a:prstGeom>
        </p:spPr>
        <p:txBody>
          <a:bodyPr anchor="t"/>
          <a:lstStyle/>
          <a:p>
            <a:pPr/>
            <a:r>
              <a:t>Title Text</a:t>
            </a:r>
          </a:p>
        </p:txBody>
      </p:sp>
      <p:sp>
        <p:nvSpPr>
          <p:cNvPr id="442"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4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文本框"/>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450" name="Title Text"/>
          <p:cNvSpPr txBox="1"/>
          <p:nvPr>
            <p:ph type="title"/>
          </p:nvPr>
        </p:nvSpPr>
        <p:spPr>
          <a:xfrm>
            <a:off x="0" y="0"/>
            <a:ext cx="1270" cy="1270"/>
          </a:xfrm>
          <a:prstGeom prst="rect">
            <a:avLst/>
          </a:prstGeom>
        </p:spPr>
        <p:txBody>
          <a:bodyPr anchor="t"/>
          <a:lstStyle/>
          <a:p>
            <a:pPr/>
            <a:r>
              <a:t>Title Text</a:t>
            </a:r>
          </a:p>
        </p:txBody>
      </p:sp>
      <p:sp>
        <p:nvSpPr>
          <p:cNvPr id="45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45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465"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466"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46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474"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475" name="文本框"/>
          <p:cNvSpPr/>
          <p:nvPr>
            <p:ph type="pic" idx="13"/>
          </p:nvPr>
        </p:nvSpPr>
        <p:spPr>
          <a:xfrm>
            <a:off x="1792288" y="612775"/>
            <a:ext cx="5486401" cy="4114800"/>
          </a:xfrm>
          <a:prstGeom prst="rect">
            <a:avLst/>
          </a:prstGeom>
        </p:spPr>
        <p:txBody>
          <a:bodyPr lIns="91439" rIns="91439">
            <a:noAutofit/>
          </a:bodyPr>
          <a:lstStyle/>
          <a:p>
            <a:pPr/>
          </a:p>
        </p:txBody>
      </p:sp>
      <p:sp>
        <p:nvSpPr>
          <p:cNvPr id="476"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47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484" name="Title Text"/>
          <p:cNvSpPr txBox="1"/>
          <p:nvPr>
            <p:ph type="title"/>
          </p:nvPr>
        </p:nvSpPr>
        <p:spPr>
          <a:xfrm>
            <a:off x="0" y="0"/>
            <a:ext cx="1270" cy="1270"/>
          </a:xfrm>
          <a:prstGeom prst="rect">
            <a:avLst/>
          </a:prstGeom>
        </p:spPr>
        <p:txBody>
          <a:bodyPr anchor="t"/>
          <a:lstStyle/>
          <a:p>
            <a:pPr/>
            <a:r>
              <a:t>Title Text</a:t>
            </a:r>
          </a:p>
        </p:txBody>
      </p:sp>
      <p:sp>
        <p:nvSpPr>
          <p:cNvPr id="485"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8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493" name="Title Text"/>
          <p:cNvSpPr txBox="1"/>
          <p:nvPr>
            <p:ph type="title"/>
          </p:nvPr>
        </p:nvSpPr>
        <p:spPr>
          <a:xfrm>
            <a:off x="6629400" y="274638"/>
            <a:ext cx="2057400" cy="5851526"/>
          </a:xfrm>
          <a:prstGeom prst="rect">
            <a:avLst/>
          </a:prstGeom>
        </p:spPr>
        <p:txBody>
          <a:bodyPr anchor="t"/>
          <a:lstStyle/>
          <a:p>
            <a:pPr/>
            <a:r>
              <a:t>Title Text</a:t>
            </a:r>
          </a:p>
        </p:txBody>
      </p:sp>
      <p:sp>
        <p:nvSpPr>
          <p:cNvPr id="494"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502" name="Title Text"/>
          <p:cNvSpPr txBox="1"/>
          <p:nvPr>
            <p:ph type="title"/>
          </p:nvPr>
        </p:nvSpPr>
        <p:spPr>
          <a:xfrm>
            <a:off x="685800" y="1597817"/>
            <a:ext cx="7772400" cy="1102519"/>
          </a:xfrm>
          <a:prstGeom prst="rect">
            <a:avLst/>
          </a:prstGeom>
        </p:spPr>
        <p:txBody>
          <a:bodyPr anchor="t"/>
          <a:lstStyle/>
          <a:p>
            <a:pPr/>
            <a:r>
              <a:t>Title Text</a:t>
            </a:r>
          </a:p>
        </p:txBody>
      </p:sp>
      <p:sp>
        <p:nvSpPr>
          <p:cNvPr id="503"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50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511" name="Title Text"/>
          <p:cNvSpPr txBox="1"/>
          <p:nvPr>
            <p:ph type="title"/>
          </p:nvPr>
        </p:nvSpPr>
        <p:spPr>
          <a:xfrm>
            <a:off x="0" y="0"/>
            <a:ext cx="1270" cy="1270"/>
          </a:xfrm>
          <a:prstGeom prst="rect">
            <a:avLst/>
          </a:prstGeom>
        </p:spPr>
        <p:txBody>
          <a:bodyPr anchor="t"/>
          <a:lstStyle/>
          <a:p>
            <a:pPr/>
            <a:r>
              <a:t>Title Text</a:t>
            </a:r>
          </a:p>
        </p:txBody>
      </p:sp>
      <p:sp>
        <p:nvSpPr>
          <p:cNvPr id="512"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1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520"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521"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52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529" name="Title Text"/>
          <p:cNvSpPr txBox="1"/>
          <p:nvPr>
            <p:ph type="title"/>
          </p:nvPr>
        </p:nvSpPr>
        <p:spPr>
          <a:xfrm>
            <a:off x="0" y="0"/>
            <a:ext cx="1270" cy="1270"/>
          </a:xfrm>
          <a:prstGeom prst="rect">
            <a:avLst/>
          </a:prstGeom>
        </p:spPr>
        <p:txBody>
          <a:bodyPr anchor="t"/>
          <a:lstStyle/>
          <a:p>
            <a:pPr/>
            <a:r>
              <a:t>Title Text</a:t>
            </a:r>
          </a:p>
        </p:txBody>
      </p:sp>
      <p:sp>
        <p:nvSpPr>
          <p:cNvPr id="530"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53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538" name="Title Text"/>
          <p:cNvSpPr txBox="1"/>
          <p:nvPr>
            <p:ph type="title"/>
          </p:nvPr>
        </p:nvSpPr>
        <p:spPr>
          <a:xfrm>
            <a:off x="0" y="0"/>
            <a:ext cx="1270" cy="1270"/>
          </a:xfrm>
          <a:prstGeom prst="rect">
            <a:avLst/>
          </a:prstGeom>
        </p:spPr>
        <p:txBody>
          <a:bodyPr anchor="t"/>
          <a:lstStyle/>
          <a:p>
            <a:pPr/>
            <a:r>
              <a:t>Title Text</a:t>
            </a:r>
          </a:p>
        </p:txBody>
      </p:sp>
      <p:sp>
        <p:nvSpPr>
          <p:cNvPr id="539"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4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547" name="Title Text"/>
          <p:cNvSpPr txBox="1"/>
          <p:nvPr>
            <p:ph type="title"/>
          </p:nvPr>
        </p:nvSpPr>
        <p:spPr>
          <a:xfrm>
            <a:off x="0" y="0"/>
            <a:ext cx="1270" cy="1270"/>
          </a:xfrm>
          <a:prstGeom prst="rect">
            <a:avLst/>
          </a:prstGeom>
        </p:spPr>
        <p:txBody>
          <a:bodyPr anchor="t"/>
          <a:lstStyle/>
          <a:p>
            <a:pPr/>
            <a:r>
              <a:t>Title Text</a:t>
            </a:r>
          </a:p>
        </p:txBody>
      </p:sp>
      <p:sp>
        <p:nvSpPr>
          <p:cNvPr id="54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55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562"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563"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56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571"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572" name="文本框"/>
          <p:cNvSpPr/>
          <p:nvPr>
            <p:ph type="pic" idx="13"/>
          </p:nvPr>
        </p:nvSpPr>
        <p:spPr>
          <a:xfrm>
            <a:off x="1792288" y="612775"/>
            <a:ext cx="5486401" cy="4114800"/>
          </a:xfrm>
          <a:prstGeom prst="rect">
            <a:avLst/>
          </a:prstGeom>
        </p:spPr>
        <p:txBody>
          <a:bodyPr lIns="91439" rIns="91439">
            <a:noAutofit/>
          </a:bodyPr>
          <a:lstStyle/>
          <a:p>
            <a:pPr/>
          </a:p>
        </p:txBody>
      </p:sp>
      <p:sp>
        <p:nvSpPr>
          <p:cNvPr id="573"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57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581" name="Title Text"/>
          <p:cNvSpPr txBox="1"/>
          <p:nvPr>
            <p:ph type="title"/>
          </p:nvPr>
        </p:nvSpPr>
        <p:spPr>
          <a:xfrm>
            <a:off x="0" y="0"/>
            <a:ext cx="1270" cy="1270"/>
          </a:xfrm>
          <a:prstGeom prst="rect">
            <a:avLst/>
          </a:prstGeom>
        </p:spPr>
        <p:txBody>
          <a:bodyPr anchor="t"/>
          <a:lstStyle/>
          <a:p>
            <a:pPr/>
            <a:r>
              <a:t>Title Text</a:t>
            </a:r>
          </a:p>
        </p:txBody>
      </p:sp>
      <p:sp>
        <p:nvSpPr>
          <p:cNvPr id="582"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590" name="Title Text"/>
          <p:cNvSpPr txBox="1"/>
          <p:nvPr>
            <p:ph type="title"/>
          </p:nvPr>
        </p:nvSpPr>
        <p:spPr>
          <a:xfrm>
            <a:off x="6629400" y="274638"/>
            <a:ext cx="2057400" cy="5851526"/>
          </a:xfrm>
          <a:prstGeom prst="rect">
            <a:avLst/>
          </a:prstGeom>
        </p:spPr>
        <p:txBody>
          <a:bodyPr anchor="t"/>
          <a:lstStyle/>
          <a:p>
            <a:pPr/>
            <a:r>
              <a:t>Title Text</a:t>
            </a:r>
          </a:p>
        </p:txBody>
      </p:sp>
      <p:sp>
        <p:nvSpPr>
          <p:cNvPr id="591"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599" name="Title Text"/>
          <p:cNvSpPr txBox="1"/>
          <p:nvPr>
            <p:ph type="title"/>
          </p:nvPr>
        </p:nvSpPr>
        <p:spPr>
          <a:xfrm>
            <a:off x="685800" y="1597817"/>
            <a:ext cx="7772400" cy="1102519"/>
          </a:xfrm>
          <a:prstGeom prst="rect">
            <a:avLst/>
          </a:prstGeom>
        </p:spPr>
        <p:txBody>
          <a:bodyPr anchor="t"/>
          <a:lstStyle/>
          <a:p>
            <a:pPr/>
            <a:r>
              <a:t>Title Text</a:t>
            </a:r>
          </a:p>
        </p:txBody>
      </p:sp>
      <p:sp>
        <p:nvSpPr>
          <p:cNvPr id="600"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60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608" name="Title Text"/>
          <p:cNvSpPr txBox="1"/>
          <p:nvPr>
            <p:ph type="title"/>
          </p:nvPr>
        </p:nvSpPr>
        <p:spPr>
          <a:xfrm>
            <a:off x="0" y="0"/>
            <a:ext cx="1270" cy="1270"/>
          </a:xfrm>
          <a:prstGeom prst="rect">
            <a:avLst/>
          </a:prstGeom>
        </p:spPr>
        <p:txBody>
          <a:bodyPr anchor="t"/>
          <a:lstStyle/>
          <a:p>
            <a:pPr/>
            <a:r>
              <a:t>Title Text</a:t>
            </a:r>
          </a:p>
        </p:txBody>
      </p:sp>
      <p:sp>
        <p:nvSpPr>
          <p:cNvPr id="609"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1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617"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618"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61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626" name="Title Text"/>
          <p:cNvSpPr txBox="1"/>
          <p:nvPr>
            <p:ph type="title"/>
          </p:nvPr>
        </p:nvSpPr>
        <p:spPr>
          <a:xfrm>
            <a:off x="0" y="0"/>
            <a:ext cx="1270" cy="1270"/>
          </a:xfrm>
          <a:prstGeom prst="rect">
            <a:avLst/>
          </a:prstGeom>
        </p:spPr>
        <p:txBody>
          <a:bodyPr anchor="t"/>
          <a:lstStyle/>
          <a:p>
            <a:pPr/>
            <a:r>
              <a:t>Title Text</a:t>
            </a:r>
          </a:p>
        </p:txBody>
      </p:sp>
      <p:sp>
        <p:nvSpPr>
          <p:cNvPr id="627"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62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635" name="Title Text"/>
          <p:cNvSpPr txBox="1"/>
          <p:nvPr>
            <p:ph type="title"/>
          </p:nvPr>
        </p:nvSpPr>
        <p:spPr>
          <a:xfrm>
            <a:off x="0" y="0"/>
            <a:ext cx="1270" cy="1270"/>
          </a:xfrm>
          <a:prstGeom prst="rect">
            <a:avLst/>
          </a:prstGeom>
        </p:spPr>
        <p:txBody>
          <a:bodyPr anchor="t"/>
          <a:lstStyle/>
          <a:p>
            <a:pPr/>
            <a:r>
              <a:t>Title Text</a:t>
            </a:r>
          </a:p>
        </p:txBody>
      </p:sp>
      <p:sp>
        <p:nvSpPr>
          <p:cNvPr id="636"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63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644" name="Title Text"/>
          <p:cNvSpPr txBox="1"/>
          <p:nvPr>
            <p:ph type="title"/>
          </p:nvPr>
        </p:nvSpPr>
        <p:spPr>
          <a:xfrm>
            <a:off x="0" y="0"/>
            <a:ext cx="1270" cy="1270"/>
          </a:xfrm>
          <a:prstGeom prst="rect">
            <a:avLst/>
          </a:prstGeom>
        </p:spPr>
        <p:txBody>
          <a:bodyPr anchor="t"/>
          <a:lstStyle/>
          <a:p>
            <a:pPr/>
            <a:r>
              <a:t>Title Text</a:t>
            </a:r>
          </a:p>
        </p:txBody>
      </p:sp>
      <p:sp>
        <p:nvSpPr>
          <p:cNvPr id="64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65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659"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660"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66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668"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669" name="文本框"/>
          <p:cNvSpPr/>
          <p:nvPr>
            <p:ph type="pic" idx="13"/>
          </p:nvPr>
        </p:nvSpPr>
        <p:spPr>
          <a:xfrm>
            <a:off x="1792288" y="612775"/>
            <a:ext cx="5486401" cy="4114800"/>
          </a:xfrm>
          <a:prstGeom prst="rect">
            <a:avLst/>
          </a:prstGeom>
        </p:spPr>
        <p:txBody>
          <a:bodyPr lIns="91439" rIns="91439">
            <a:noAutofit/>
          </a:bodyPr>
          <a:lstStyle/>
          <a:p>
            <a:pPr/>
          </a:p>
        </p:txBody>
      </p:sp>
      <p:sp>
        <p:nvSpPr>
          <p:cNvPr id="670"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67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678" name="Title Text"/>
          <p:cNvSpPr txBox="1"/>
          <p:nvPr>
            <p:ph type="title"/>
          </p:nvPr>
        </p:nvSpPr>
        <p:spPr>
          <a:xfrm>
            <a:off x="0" y="0"/>
            <a:ext cx="1270" cy="1270"/>
          </a:xfrm>
          <a:prstGeom prst="rect">
            <a:avLst/>
          </a:prstGeom>
        </p:spPr>
        <p:txBody>
          <a:bodyPr anchor="t"/>
          <a:lstStyle/>
          <a:p>
            <a:pPr/>
            <a:r>
              <a:t>Title Text</a:t>
            </a:r>
          </a:p>
        </p:txBody>
      </p:sp>
      <p:sp>
        <p:nvSpPr>
          <p:cNvPr id="679"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0"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687" name="Title Text"/>
          <p:cNvSpPr txBox="1"/>
          <p:nvPr>
            <p:ph type="title"/>
          </p:nvPr>
        </p:nvSpPr>
        <p:spPr>
          <a:xfrm>
            <a:off x="6629400" y="274638"/>
            <a:ext cx="2057400" cy="5851526"/>
          </a:xfrm>
          <a:prstGeom prst="rect">
            <a:avLst/>
          </a:prstGeom>
        </p:spPr>
        <p:txBody>
          <a:bodyPr anchor="t"/>
          <a:lstStyle/>
          <a:p>
            <a:pPr/>
            <a:r>
              <a:t>Title Text</a:t>
            </a:r>
          </a:p>
        </p:txBody>
      </p:sp>
      <p:sp>
        <p:nvSpPr>
          <p:cNvPr id="688"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696" name="Title Text"/>
          <p:cNvSpPr txBox="1"/>
          <p:nvPr>
            <p:ph type="title"/>
          </p:nvPr>
        </p:nvSpPr>
        <p:spPr>
          <a:xfrm>
            <a:off x="685800" y="1597817"/>
            <a:ext cx="7772400" cy="1102519"/>
          </a:xfrm>
          <a:prstGeom prst="rect">
            <a:avLst/>
          </a:prstGeom>
        </p:spPr>
        <p:txBody>
          <a:bodyPr anchor="t"/>
          <a:lstStyle/>
          <a:p>
            <a:pPr/>
            <a:r>
              <a:t>Title Text</a:t>
            </a:r>
          </a:p>
        </p:txBody>
      </p:sp>
      <p:sp>
        <p:nvSpPr>
          <p:cNvPr id="697"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69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705" name="Title Text"/>
          <p:cNvSpPr txBox="1"/>
          <p:nvPr>
            <p:ph type="title"/>
          </p:nvPr>
        </p:nvSpPr>
        <p:spPr>
          <a:xfrm>
            <a:off x="0" y="0"/>
            <a:ext cx="1270" cy="1270"/>
          </a:xfrm>
          <a:prstGeom prst="rect">
            <a:avLst/>
          </a:prstGeom>
        </p:spPr>
        <p:txBody>
          <a:bodyPr anchor="t"/>
          <a:lstStyle/>
          <a:p>
            <a:pPr/>
            <a:r>
              <a:t>Title Text</a:t>
            </a:r>
          </a:p>
        </p:txBody>
      </p:sp>
      <p:sp>
        <p:nvSpPr>
          <p:cNvPr id="706"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0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文本框"/>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714"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715"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71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723" name="Title Text"/>
          <p:cNvSpPr txBox="1"/>
          <p:nvPr>
            <p:ph type="title"/>
          </p:nvPr>
        </p:nvSpPr>
        <p:spPr>
          <a:xfrm>
            <a:off x="0" y="0"/>
            <a:ext cx="1270" cy="1270"/>
          </a:xfrm>
          <a:prstGeom prst="rect">
            <a:avLst/>
          </a:prstGeom>
        </p:spPr>
        <p:txBody>
          <a:bodyPr anchor="t"/>
          <a:lstStyle/>
          <a:p>
            <a:pPr/>
            <a:r>
              <a:t>Title Text</a:t>
            </a:r>
          </a:p>
        </p:txBody>
      </p:sp>
      <p:sp>
        <p:nvSpPr>
          <p:cNvPr id="724"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72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732" name="Title Text"/>
          <p:cNvSpPr txBox="1"/>
          <p:nvPr>
            <p:ph type="title"/>
          </p:nvPr>
        </p:nvSpPr>
        <p:spPr>
          <a:xfrm>
            <a:off x="0" y="0"/>
            <a:ext cx="1270" cy="1270"/>
          </a:xfrm>
          <a:prstGeom prst="rect">
            <a:avLst/>
          </a:prstGeom>
        </p:spPr>
        <p:txBody>
          <a:bodyPr anchor="t"/>
          <a:lstStyle/>
          <a:p>
            <a:pPr/>
            <a:r>
              <a:t>Title Text</a:t>
            </a:r>
          </a:p>
        </p:txBody>
      </p:sp>
      <p:sp>
        <p:nvSpPr>
          <p:cNvPr id="733"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73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741" name="Title Text"/>
          <p:cNvSpPr txBox="1"/>
          <p:nvPr>
            <p:ph type="title"/>
          </p:nvPr>
        </p:nvSpPr>
        <p:spPr>
          <a:xfrm>
            <a:off x="0" y="0"/>
            <a:ext cx="1270" cy="1270"/>
          </a:xfrm>
          <a:prstGeom prst="rect">
            <a:avLst/>
          </a:prstGeom>
        </p:spPr>
        <p:txBody>
          <a:bodyPr anchor="t"/>
          <a:lstStyle/>
          <a:p>
            <a:pPr/>
            <a:r>
              <a:t>Title Text</a:t>
            </a:r>
          </a:p>
        </p:txBody>
      </p:sp>
      <p:sp>
        <p:nvSpPr>
          <p:cNvPr id="74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74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756"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757"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75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765"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766" name="文本框"/>
          <p:cNvSpPr/>
          <p:nvPr>
            <p:ph type="pic" idx="13"/>
          </p:nvPr>
        </p:nvSpPr>
        <p:spPr>
          <a:xfrm>
            <a:off x="1792288" y="612775"/>
            <a:ext cx="5486401" cy="4114800"/>
          </a:xfrm>
          <a:prstGeom prst="rect">
            <a:avLst/>
          </a:prstGeom>
        </p:spPr>
        <p:txBody>
          <a:bodyPr lIns="91439" rIns="91439">
            <a:noAutofit/>
          </a:bodyPr>
          <a:lstStyle/>
          <a:p>
            <a:pPr/>
          </a:p>
        </p:txBody>
      </p:sp>
      <p:sp>
        <p:nvSpPr>
          <p:cNvPr id="767"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768"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775" name="Title Text"/>
          <p:cNvSpPr txBox="1"/>
          <p:nvPr>
            <p:ph type="title"/>
          </p:nvPr>
        </p:nvSpPr>
        <p:spPr>
          <a:xfrm>
            <a:off x="0" y="0"/>
            <a:ext cx="1270" cy="1270"/>
          </a:xfrm>
          <a:prstGeom prst="rect">
            <a:avLst/>
          </a:prstGeom>
        </p:spPr>
        <p:txBody>
          <a:bodyPr anchor="t"/>
          <a:lstStyle/>
          <a:p>
            <a:pPr/>
            <a:r>
              <a:t>Title Text</a:t>
            </a:r>
          </a:p>
        </p:txBody>
      </p:sp>
      <p:sp>
        <p:nvSpPr>
          <p:cNvPr id="776"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7"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784" name="Title Text"/>
          <p:cNvSpPr txBox="1"/>
          <p:nvPr>
            <p:ph type="title"/>
          </p:nvPr>
        </p:nvSpPr>
        <p:spPr>
          <a:xfrm>
            <a:off x="6629400" y="274638"/>
            <a:ext cx="2057400" cy="5851526"/>
          </a:xfrm>
          <a:prstGeom prst="rect">
            <a:avLst/>
          </a:prstGeom>
        </p:spPr>
        <p:txBody>
          <a:bodyPr anchor="t"/>
          <a:lstStyle/>
          <a:p>
            <a:pPr/>
            <a:r>
              <a:t>Title Text</a:t>
            </a:r>
          </a:p>
        </p:txBody>
      </p:sp>
      <p:sp>
        <p:nvSpPr>
          <p:cNvPr id="785"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spTree>
      <p:nvGrpSpPr>
        <p:cNvPr id="1" name=""/>
        <p:cNvGrpSpPr/>
        <p:nvPr/>
      </p:nvGrpSpPr>
      <p:grpSpPr>
        <a:xfrm>
          <a:off x="0" y="0"/>
          <a:ext cx="0" cy="0"/>
          <a:chOff x="0" y="0"/>
          <a:chExt cx="0" cy="0"/>
        </a:xfrm>
      </p:grpSpPr>
      <p:sp>
        <p:nvSpPr>
          <p:cNvPr id="793" name="Title Text"/>
          <p:cNvSpPr txBox="1"/>
          <p:nvPr>
            <p:ph type="title"/>
          </p:nvPr>
        </p:nvSpPr>
        <p:spPr>
          <a:xfrm>
            <a:off x="685800" y="1597817"/>
            <a:ext cx="7772400" cy="1102519"/>
          </a:xfrm>
          <a:prstGeom prst="rect">
            <a:avLst/>
          </a:prstGeom>
        </p:spPr>
        <p:txBody>
          <a:bodyPr anchor="t"/>
          <a:lstStyle/>
          <a:p>
            <a:pPr/>
            <a:r>
              <a:t>Title Text</a:t>
            </a:r>
          </a:p>
        </p:txBody>
      </p:sp>
      <p:sp>
        <p:nvSpPr>
          <p:cNvPr id="794" name="Body Level One…"/>
          <p:cNvSpPr txBox="1"/>
          <p:nvPr>
            <p:ph type="body" sz="quarter" idx="1"/>
          </p:nvPr>
        </p:nvSpPr>
        <p:spPr>
          <a:xfrm>
            <a:off x="1371600" y="2914649"/>
            <a:ext cx="6400800" cy="131445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79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83" name="文本框"/>
          <p:cNvSpPr/>
          <p:nvPr>
            <p:ph type="pic"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802" name="Title Text"/>
          <p:cNvSpPr txBox="1"/>
          <p:nvPr>
            <p:ph type="title"/>
          </p:nvPr>
        </p:nvSpPr>
        <p:spPr>
          <a:xfrm>
            <a:off x="0" y="0"/>
            <a:ext cx="1270" cy="1270"/>
          </a:xfrm>
          <a:prstGeom prst="rect">
            <a:avLst/>
          </a:prstGeom>
        </p:spPr>
        <p:txBody>
          <a:bodyPr anchor="t"/>
          <a:lstStyle/>
          <a:p>
            <a:pPr/>
            <a:r>
              <a:t>Title Text</a:t>
            </a:r>
          </a:p>
        </p:txBody>
      </p:sp>
      <p:sp>
        <p:nvSpPr>
          <p:cNvPr id="803"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0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811" name="Title Text"/>
          <p:cNvSpPr txBox="1"/>
          <p:nvPr>
            <p:ph type="title"/>
          </p:nvPr>
        </p:nvSpPr>
        <p:spPr>
          <a:xfrm>
            <a:off x="722312" y="4406900"/>
            <a:ext cx="7772401" cy="1362075"/>
          </a:xfrm>
          <a:prstGeom prst="rect">
            <a:avLst/>
          </a:prstGeom>
        </p:spPr>
        <p:txBody>
          <a:bodyPr anchor="t"/>
          <a:lstStyle>
            <a:lvl1pPr>
              <a:defRPr b="1" cap="all" sz="4000"/>
            </a:lvl1pPr>
          </a:lstStyle>
          <a:p>
            <a:pPr/>
            <a:r>
              <a:t>Title Text</a:t>
            </a:r>
          </a:p>
        </p:txBody>
      </p:sp>
      <p:sp>
        <p:nvSpPr>
          <p:cNvPr id="812" name="Body Level One…"/>
          <p:cNvSpPr txBox="1"/>
          <p:nvPr>
            <p:ph type="body" sz="half"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81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820" name="Title Text"/>
          <p:cNvSpPr txBox="1"/>
          <p:nvPr>
            <p:ph type="title"/>
          </p:nvPr>
        </p:nvSpPr>
        <p:spPr>
          <a:xfrm>
            <a:off x="0" y="0"/>
            <a:ext cx="1270" cy="1270"/>
          </a:xfrm>
          <a:prstGeom prst="rect">
            <a:avLst/>
          </a:prstGeom>
        </p:spPr>
        <p:txBody>
          <a:bodyPr anchor="t"/>
          <a:lstStyle/>
          <a:p>
            <a:pPr/>
            <a:r>
              <a:t>Title Text</a:t>
            </a:r>
          </a:p>
        </p:txBody>
      </p:sp>
      <p:sp>
        <p:nvSpPr>
          <p:cNvPr id="821" name="Body Level One…"/>
          <p:cNvSpPr txBox="1"/>
          <p:nvPr>
            <p:ph type="body" sz="half" idx="1"/>
          </p:nvPr>
        </p:nvSpPr>
        <p:spPr>
          <a:xfrm>
            <a:off x="457200" y="1600200"/>
            <a:ext cx="4038600" cy="4525963"/>
          </a:xfrm>
          <a:prstGeom prst="rect">
            <a:avLst/>
          </a:prstGeom>
        </p:spPr>
        <p:txBody>
          <a:bodyPr/>
          <a:lstStyle>
            <a:lvl1pPr>
              <a:defRPr sz="2800"/>
            </a:lvl1pPr>
            <a:lvl2pPr marL="542925" indent="-200025">
              <a:defRPr sz="2800"/>
            </a:lvl2pPr>
            <a:lvl3pPr marL="925830" indent="-240030">
              <a:defRPr sz="2800"/>
            </a:lvl3pPr>
            <a:lvl4pPr marL="1295400" indent="-266700">
              <a:defRPr sz="2800"/>
            </a:lvl4pPr>
            <a:lvl5pPr marL="1638300" indent="-266700">
              <a:defRPr sz="2800"/>
            </a:lvl5pPr>
          </a:lstStyle>
          <a:p>
            <a:pPr/>
            <a:r>
              <a:t>Body Level One</a:t>
            </a:r>
          </a:p>
          <a:p>
            <a:pPr lvl="1"/>
            <a:r>
              <a:t>Body Level Two</a:t>
            </a:r>
          </a:p>
          <a:p>
            <a:pPr lvl="2"/>
            <a:r>
              <a:t>Body Level Three</a:t>
            </a:r>
          </a:p>
          <a:p>
            <a:pPr lvl="3"/>
            <a:r>
              <a:t>Body Level Four</a:t>
            </a:r>
          </a:p>
          <a:p>
            <a:pPr lvl="4"/>
            <a:r>
              <a:t>Body Level Five</a:t>
            </a:r>
          </a:p>
        </p:txBody>
      </p:sp>
      <p:sp>
        <p:nvSpPr>
          <p:cNvPr id="822"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829" name="Title Text"/>
          <p:cNvSpPr txBox="1"/>
          <p:nvPr>
            <p:ph type="title"/>
          </p:nvPr>
        </p:nvSpPr>
        <p:spPr>
          <a:xfrm>
            <a:off x="0" y="0"/>
            <a:ext cx="1270" cy="1270"/>
          </a:xfrm>
          <a:prstGeom prst="rect">
            <a:avLst/>
          </a:prstGeom>
        </p:spPr>
        <p:txBody>
          <a:bodyPr anchor="t"/>
          <a:lstStyle/>
          <a:p>
            <a:pPr/>
            <a:r>
              <a:t>Title Text</a:t>
            </a:r>
          </a:p>
        </p:txBody>
      </p:sp>
      <p:sp>
        <p:nvSpPr>
          <p:cNvPr id="830" name="Body Level One…"/>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831"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838" name="Title Text"/>
          <p:cNvSpPr txBox="1"/>
          <p:nvPr>
            <p:ph type="title"/>
          </p:nvPr>
        </p:nvSpPr>
        <p:spPr>
          <a:xfrm>
            <a:off x="0" y="0"/>
            <a:ext cx="1270" cy="1270"/>
          </a:xfrm>
          <a:prstGeom prst="rect">
            <a:avLst/>
          </a:prstGeom>
        </p:spPr>
        <p:txBody>
          <a:bodyPr anchor="t"/>
          <a:lstStyle/>
          <a:p>
            <a:pPr/>
            <a:r>
              <a:t>Title Text</a:t>
            </a:r>
          </a:p>
        </p:txBody>
      </p:sp>
      <p:sp>
        <p:nvSpPr>
          <p:cNvPr id="839"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846"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与标题">
    <p:spTree>
      <p:nvGrpSpPr>
        <p:cNvPr id="1" name=""/>
        <p:cNvGrpSpPr/>
        <p:nvPr/>
      </p:nvGrpSpPr>
      <p:grpSpPr>
        <a:xfrm>
          <a:off x="0" y="0"/>
          <a:ext cx="0" cy="0"/>
          <a:chOff x="0" y="0"/>
          <a:chExt cx="0" cy="0"/>
        </a:xfrm>
      </p:grpSpPr>
      <p:sp>
        <p:nvSpPr>
          <p:cNvPr id="853" name="Title Text"/>
          <p:cNvSpPr txBox="1"/>
          <p:nvPr>
            <p:ph type="title"/>
          </p:nvPr>
        </p:nvSpPr>
        <p:spPr>
          <a:xfrm>
            <a:off x="457200" y="273050"/>
            <a:ext cx="3008314" cy="1162050"/>
          </a:xfrm>
          <a:prstGeom prst="rect">
            <a:avLst/>
          </a:prstGeom>
        </p:spPr>
        <p:txBody>
          <a:bodyPr anchor="b"/>
          <a:lstStyle>
            <a:lvl1pPr>
              <a:defRPr b="1" sz="2000"/>
            </a:lvl1pPr>
          </a:lstStyle>
          <a:p>
            <a:pPr/>
            <a:r>
              <a:t>Title Text</a:t>
            </a:r>
          </a:p>
        </p:txBody>
      </p:sp>
      <p:sp>
        <p:nvSpPr>
          <p:cNvPr id="854" name="Body Level One…"/>
          <p:cNvSpPr txBox="1"/>
          <p:nvPr>
            <p:ph type="body" idx="1"/>
          </p:nvPr>
        </p:nvSpPr>
        <p:spPr>
          <a:xfrm>
            <a:off x="3575050" y="273050"/>
            <a:ext cx="5111750" cy="5853113"/>
          </a:xfrm>
          <a:prstGeom prst="rect">
            <a:avLst/>
          </a:prstGeom>
        </p:spPr>
        <p:txBody>
          <a:bodyPr/>
          <a:lstStyle>
            <a:lvl1pPr>
              <a:defRPr sz="3200"/>
            </a:lvl1pPr>
            <a:lvl2pPr marL="538842" indent="-195942">
              <a:defRPr sz="3200"/>
            </a:lvl2pPr>
            <a:lvl3pPr marL="914400" indent="-228600">
              <a:defRPr sz="3200"/>
            </a:lvl3pPr>
            <a:lvl4pPr marL="1303019" indent="-274319">
              <a:defRPr sz="3200"/>
            </a:lvl4pPr>
            <a:lvl5pPr marL="1645920" indent="-274320">
              <a:defRPr sz="3200"/>
            </a:lvl5pPr>
          </a:lstStyle>
          <a:p>
            <a:pPr/>
            <a:r>
              <a:t>Body Level One</a:t>
            </a:r>
          </a:p>
          <a:p>
            <a:pPr lvl="1"/>
            <a:r>
              <a:t>Body Level Two</a:t>
            </a:r>
          </a:p>
          <a:p>
            <a:pPr lvl="2"/>
            <a:r>
              <a:t>Body Level Three</a:t>
            </a:r>
          </a:p>
          <a:p>
            <a:pPr lvl="3"/>
            <a:r>
              <a:t>Body Level Four</a:t>
            </a:r>
          </a:p>
          <a:p>
            <a:pPr lvl="4"/>
            <a:r>
              <a:t>Body Level Five</a:t>
            </a:r>
          </a:p>
        </p:txBody>
      </p:sp>
      <p:sp>
        <p:nvSpPr>
          <p:cNvPr id="85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862" name="Title Text"/>
          <p:cNvSpPr txBox="1"/>
          <p:nvPr>
            <p:ph type="title"/>
          </p:nvPr>
        </p:nvSpPr>
        <p:spPr>
          <a:xfrm>
            <a:off x="1792288" y="4800600"/>
            <a:ext cx="5486401" cy="566738"/>
          </a:xfrm>
          <a:prstGeom prst="rect">
            <a:avLst/>
          </a:prstGeom>
        </p:spPr>
        <p:txBody>
          <a:bodyPr anchor="b"/>
          <a:lstStyle>
            <a:lvl1pPr>
              <a:defRPr b="1" sz="2000"/>
            </a:lvl1pPr>
          </a:lstStyle>
          <a:p>
            <a:pPr/>
            <a:r>
              <a:t>Title Text</a:t>
            </a:r>
          </a:p>
        </p:txBody>
      </p:sp>
      <p:sp>
        <p:nvSpPr>
          <p:cNvPr id="863" name="文本框"/>
          <p:cNvSpPr/>
          <p:nvPr>
            <p:ph type="pic" idx="13"/>
          </p:nvPr>
        </p:nvSpPr>
        <p:spPr>
          <a:xfrm>
            <a:off x="1792288" y="612775"/>
            <a:ext cx="5486401" cy="4114800"/>
          </a:xfrm>
          <a:prstGeom prst="rect">
            <a:avLst/>
          </a:prstGeom>
        </p:spPr>
        <p:txBody>
          <a:bodyPr lIns="91439" rIns="91439">
            <a:noAutofit/>
          </a:bodyPr>
          <a:lstStyle/>
          <a:p>
            <a:pPr/>
          </a:p>
        </p:txBody>
      </p:sp>
      <p:sp>
        <p:nvSpPr>
          <p:cNvPr id="864" name="Body Level One…"/>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65"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竖排文本">
    <p:spTree>
      <p:nvGrpSpPr>
        <p:cNvPr id="1" name=""/>
        <p:cNvGrpSpPr/>
        <p:nvPr/>
      </p:nvGrpSpPr>
      <p:grpSpPr>
        <a:xfrm>
          <a:off x="0" y="0"/>
          <a:ext cx="0" cy="0"/>
          <a:chOff x="0" y="0"/>
          <a:chExt cx="0" cy="0"/>
        </a:xfrm>
      </p:grpSpPr>
      <p:sp>
        <p:nvSpPr>
          <p:cNvPr id="872" name="Title Text"/>
          <p:cNvSpPr txBox="1"/>
          <p:nvPr>
            <p:ph type="title"/>
          </p:nvPr>
        </p:nvSpPr>
        <p:spPr>
          <a:xfrm>
            <a:off x="0" y="0"/>
            <a:ext cx="1270" cy="1270"/>
          </a:xfrm>
          <a:prstGeom prst="rect">
            <a:avLst/>
          </a:prstGeom>
        </p:spPr>
        <p:txBody>
          <a:bodyPr anchor="t"/>
          <a:lstStyle/>
          <a:p>
            <a:pPr/>
            <a:r>
              <a:t>Title Text</a:t>
            </a:r>
          </a:p>
        </p:txBody>
      </p:sp>
      <p:sp>
        <p:nvSpPr>
          <p:cNvPr id="873" name="Body Level One…"/>
          <p:cNvSpPr txBox="1"/>
          <p:nvPr>
            <p:ph type="body" sz="quarter" idx="1"/>
          </p:nvPr>
        </p:nvSpPr>
        <p:spPr>
          <a:xfrm>
            <a:off x="0" y="0"/>
            <a:ext cx="1270" cy="1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74"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垂直排列标题与文本">
    <p:spTree>
      <p:nvGrpSpPr>
        <p:cNvPr id="1" name=""/>
        <p:cNvGrpSpPr/>
        <p:nvPr/>
      </p:nvGrpSpPr>
      <p:grpSpPr>
        <a:xfrm>
          <a:off x="0" y="0"/>
          <a:ext cx="0" cy="0"/>
          <a:chOff x="0" y="0"/>
          <a:chExt cx="0" cy="0"/>
        </a:xfrm>
      </p:grpSpPr>
      <p:sp>
        <p:nvSpPr>
          <p:cNvPr id="881" name="Title Text"/>
          <p:cNvSpPr txBox="1"/>
          <p:nvPr>
            <p:ph type="title"/>
          </p:nvPr>
        </p:nvSpPr>
        <p:spPr>
          <a:xfrm>
            <a:off x="6629400" y="274638"/>
            <a:ext cx="2057400" cy="5851526"/>
          </a:xfrm>
          <a:prstGeom prst="rect">
            <a:avLst/>
          </a:prstGeom>
        </p:spPr>
        <p:txBody>
          <a:bodyPr anchor="t"/>
          <a:lstStyle/>
          <a:p>
            <a:pPr/>
            <a:r>
              <a:t>Title Text</a:t>
            </a:r>
          </a:p>
        </p:txBody>
      </p:sp>
      <p:sp>
        <p:nvSpPr>
          <p:cNvPr id="88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83" name="Slide Number"/>
          <p:cNvSpPr txBox="1"/>
          <p:nvPr>
            <p:ph type="sldNum" sz="quarter" idx="2"/>
          </p:nvPr>
        </p:nvSpPr>
        <p:spPr>
          <a:xfrm>
            <a:off x="0" y="0"/>
            <a:ext cx="332740" cy="348429"/>
          </a:xfrm>
          <a:prstGeom prst="rect">
            <a:avLst/>
          </a:prstGeom>
        </p:spPr>
        <p:txBody>
          <a:bodyPr anchor="t"/>
          <a:lstStyle>
            <a:lvl1pPr algn="l">
              <a:defRPr sz="1800">
                <a:solidFill>
                  <a:schemeClr val="accent4">
                    <a:lumOff val="-44000"/>
                  </a:schemeClr>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 Id="rId126" Type="http://schemas.openxmlformats.org/officeDocument/2006/relationships/slideLayout" Target="../slideLayouts/slideLayout125.xml"/><Relationship Id="rId127" Type="http://schemas.openxmlformats.org/officeDocument/2006/relationships/slideLayout" Target="../slideLayouts/slideLayout126.xml"/><Relationship Id="rId128" Type="http://schemas.openxmlformats.org/officeDocument/2006/relationships/slideLayout" Target="../slideLayouts/slideLayout127.xml"/><Relationship Id="rId129" Type="http://schemas.openxmlformats.org/officeDocument/2006/relationships/slideLayout" Target="../slideLayouts/slideLayout128.xml"/><Relationship Id="rId130" Type="http://schemas.openxmlformats.org/officeDocument/2006/relationships/slideLayout" Target="../slideLayouts/slideLayout129.xml"/><Relationship Id="rId131" Type="http://schemas.openxmlformats.org/officeDocument/2006/relationships/slideLayout" Target="../slideLayouts/slideLayout130.xml"/><Relationship Id="rId132" Type="http://schemas.openxmlformats.org/officeDocument/2006/relationships/slideLayout" Target="../slideLayouts/slideLayout131.xml"/><Relationship Id="rId133"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2F2F2"/>
            </a:gs>
            <a:gs pos="100000">
              <a:srgbClr val="E6E4E4"/>
            </a:gs>
          </a:gsLst>
          <a:lin ang="5400000" scaled="0"/>
        </a:gradFill>
      </p:bgPr>
    </p:bg>
    <p:spTree>
      <p:nvGrpSpPr>
        <p:cNvPr id="1" name=""/>
        <p:cNvGrpSpPr/>
        <p:nvPr/>
      </p:nvGrpSpPr>
      <p:grpSpPr>
        <a:xfrm>
          <a:off x="0" y="0"/>
          <a:ext cx="0" cy="0"/>
          <a:chOff x="0" y="0"/>
          <a:chExt cx="0" cy="0"/>
        </a:xfrm>
      </p:grpSpPr>
      <p:sp>
        <p:nvSpPr>
          <p:cNvPr id="2" name="Title Text"/>
          <p:cNvSpPr txBox="1"/>
          <p:nvPr>
            <p:ph type="title"/>
          </p:nvPr>
        </p:nvSpPr>
        <p:spPr>
          <a:xfrm>
            <a:off x="628650" y="273892"/>
            <a:ext cx="7886700" cy="9943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28650" y="1369457"/>
            <a:ext cx="7886700" cy="32640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84072" y="4797691"/>
            <a:ext cx="231277" cy="214702"/>
          </a:xfrm>
          <a:prstGeom prst="rect">
            <a:avLst/>
          </a:prstGeom>
          <a:ln w="12700">
            <a:miter lim="400000"/>
          </a:ln>
        </p:spPr>
        <p:txBody>
          <a:bodyPr wrap="none" lIns="45719" rIns="45719" anchor="ctr">
            <a:spAutoFit/>
          </a:bodyPr>
          <a:lstStyle>
            <a:lvl1pPr algn="r">
              <a:defRPr sz="900">
                <a:solidFill>
                  <a:srgbClr val="898989"/>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b="0" baseline="0" cap="none" i="0" spc="0" strike="noStrike" sz="3000" u="none">
          <a:ln>
            <a:noFill/>
          </a:ln>
          <a:solidFill>
            <a:schemeClr val="accent4">
              <a:lumOff val="-44000"/>
            </a:schemeClr>
          </a:solidFill>
          <a:uFillTx/>
          <a:latin typeface="Arial"/>
          <a:ea typeface="Arial"/>
          <a:cs typeface="Arial"/>
          <a:sym typeface="Arial"/>
        </a:defRPr>
      </a:lvl9pPr>
    </p:titleStyle>
    <p:bodyStyle>
      <a:lvl1pPr marL="171450" marR="0" indent="-171450"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1pPr>
      <a:lvl2pPr marL="548639" marR="0" indent="-205739"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2pPr>
      <a:lvl3pPr marL="923192" marR="0" indent="-237392"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3pPr>
      <a:lvl4pPr marL="1266092" marR="0" indent="-237392"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4pPr>
      <a:lvl5pPr marL="1608992" marR="0" indent="-237392"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5pPr>
      <a:lvl6pPr marL="1952527" marR="0" indent="-237392"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6pPr>
      <a:lvl7pPr marL="2295427" marR="0" indent="-237392"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7pPr>
      <a:lvl8pPr marL="2638327" marR="0" indent="-237392"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8pPr>
      <a:lvl9pPr marL="2638327" marR="0" indent="-237392" algn="l" defTabSz="914400" rtl="0" latinLnBrk="0">
        <a:lnSpc>
          <a:spcPct val="90000"/>
        </a:lnSpc>
        <a:spcBef>
          <a:spcPts val="700"/>
        </a:spcBef>
        <a:spcAft>
          <a:spcPts val="0"/>
        </a:spcAft>
        <a:buClrTx/>
        <a:buSzPct val="100000"/>
        <a:buFont typeface="Arial"/>
        <a:buChar char="•"/>
        <a:tabLst/>
        <a:defRPr b="0" baseline="0" cap="none" i="0" spc="0" strike="noStrike" sz="1800" u="none">
          <a:ln>
            <a:noFill/>
          </a:ln>
          <a:solidFill>
            <a:schemeClr val="accent4">
              <a:lumOff val="-44000"/>
            </a:schemeClr>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8pPr>
      <a:lvl9pPr marL="0" marR="0" indent="32004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image" Target="../media/image1.png"/><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6.xml"/><Relationship Id="rId3" Type="http://schemas.openxmlformats.org/officeDocument/2006/relationships/hyperlink" Target="https://health.usnews.com/best-hospitals/area/ny/lenox-hill-hospital-6212990" TargetMode="External"/><Relationship Id="rId4" Type="http://schemas.openxmlformats.org/officeDocument/2006/relationships/hyperlink" Target="https://health.usnews.com/doctors/surgeons" TargetMode="External"/><Relationship Id="rId5" Type="http://schemas.openxmlformats.org/officeDocument/2006/relationships/hyperlink" Target="https://health.usnews.com/doctors/vascular-surgeons" TargetMode="External"/><Relationship Id="rId6" Type="http://schemas.openxmlformats.org/officeDocument/2006/relationships/hyperlink" Target="https://health.usnews.com/doctors/neurosurgeons" TargetMode="External"/><Relationship Id="rId7" Type="http://schemas.openxmlformats.org/officeDocument/2006/relationships/hyperlink" Target="https://health.usnews.com/doctors/thoracic-surgeons" TargetMode="External"/><Relationship Id="rId8" Type="http://schemas.openxmlformats.org/officeDocument/2006/relationships/hyperlink" Target="https://health.usnews.com/doctors/plastic-surgeons" TargetMode="External"/><Relationship Id="rId9" Type="http://schemas.openxmlformats.org/officeDocument/2006/relationships/hyperlink" Target="https://health.usnews.com/doctors/colon-and-rectal-surgeons" TargetMode="External"/><Relationship Id="rId10" Type="http://schemas.openxmlformats.org/officeDocument/2006/relationships/hyperlink" Target="https://health.usnews.com/doctors/hand-surgeons" TargetMode="External"/><Relationship Id="rId11" Type="http://schemas.openxmlformats.org/officeDocument/2006/relationships/hyperlink" Target="https://health.usnews.com/doctors/orthopedic-surgeons" TargetMode="External"/><Relationship Id="rId12" Type="http://schemas.openxmlformats.org/officeDocument/2006/relationships/image" Target="../media/image9.png"/><Relationship Id="rId13"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17.xml"/><Relationship Id="rId3" Type="http://schemas.openxmlformats.org/officeDocument/2006/relationships/image" Target="../media/image5.jpeg"/><Relationship Id="rId4"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0.xml"/><Relationship Id="rId3" Type="http://schemas.openxmlformats.org/officeDocument/2006/relationships/hyperlink" Target="https://zh.wikipedia.org/wiki/%E6%85%88%E5%96%84%E5%AE%B6" TargetMode="External"/><Relationship Id="rId4" Type="http://schemas.openxmlformats.org/officeDocument/2006/relationships/hyperlink" Target="https://zh.wikipedia.org/w/index.php?title=%E8%A9%B9%E5%A7%86%E6%96%AF%C2%B7%E9%9B%B7%E8%AB%BE%E5%85%8B%E6%96%AF&amp;action=edit&amp;redlink=1" TargetMode="External"/><Relationship Id="rId5" Type="http://schemas.openxmlformats.org/officeDocument/2006/relationships/hyperlink" Target="https://zh.wikipedia.org/w/index.php?title=%E5%AD%B8%E8%A1%93%E5%81%A5%E5%BA%B7%E7%A7%91%E5%AD%B8%E4%B8%AD%E5%BF%83&amp;action=edit&amp;redlink=1" TargetMode="External"/><Relationship Id="rId6" Type="http://schemas.openxmlformats.org/officeDocument/2006/relationships/hyperlink" Target="https://zh.wikipedia.org/w/index.php?title=%E7%B4%90%E7%B4%84%E6%95%B4%E5%BD%A2%E5%A4%96%E7%A7%91%E9%86%AB%E9%99%A2&amp;action=edit&amp;redlink=1"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2060"/>
        </a:solidFill>
      </p:bgPr>
    </p:bg>
    <p:spTree>
      <p:nvGrpSpPr>
        <p:cNvPr id="1" name=""/>
        <p:cNvGrpSpPr/>
        <p:nvPr/>
      </p:nvGrpSpPr>
      <p:grpSpPr>
        <a:xfrm>
          <a:off x="0" y="0"/>
          <a:ext cx="0" cy="0"/>
          <a:chOff x="0" y="0"/>
          <a:chExt cx="0" cy="0"/>
        </a:xfrm>
      </p:grpSpPr>
      <p:grpSp>
        <p:nvGrpSpPr>
          <p:cNvPr id="1199" name="组合"/>
          <p:cNvGrpSpPr/>
          <p:nvPr/>
        </p:nvGrpSpPr>
        <p:grpSpPr>
          <a:xfrm>
            <a:off x="-2779396" y="-154944"/>
            <a:ext cx="5566769" cy="5566768"/>
            <a:chOff x="0" y="0"/>
            <a:chExt cx="5566767" cy="5566767"/>
          </a:xfrm>
        </p:grpSpPr>
        <p:sp>
          <p:nvSpPr>
            <p:cNvPr id="1185" name="曲线"/>
            <p:cNvSpPr/>
            <p:nvPr/>
          </p:nvSpPr>
          <p:spPr>
            <a:xfrm>
              <a:off x="2390394" y="2334038"/>
              <a:ext cx="785980" cy="785977"/>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86" name="曲线"/>
            <p:cNvSpPr/>
            <p:nvPr/>
          </p:nvSpPr>
          <p:spPr>
            <a:xfrm>
              <a:off x="2206518" y="2150161"/>
              <a:ext cx="1153625" cy="115367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87" name="曲线"/>
            <p:cNvSpPr/>
            <p:nvPr/>
          </p:nvSpPr>
          <p:spPr>
            <a:xfrm>
              <a:off x="2022641" y="1966286"/>
              <a:ext cx="1521133" cy="152141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88" name="曲线"/>
            <p:cNvSpPr/>
            <p:nvPr/>
          </p:nvSpPr>
          <p:spPr>
            <a:xfrm>
              <a:off x="1838765" y="1782408"/>
              <a:ext cx="1889063" cy="188897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89" name="曲线"/>
            <p:cNvSpPr/>
            <p:nvPr/>
          </p:nvSpPr>
          <p:spPr>
            <a:xfrm>
              <a:off x="1654890" y="1598533"/>
              <a:ext cx="2256887" cy="225678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0" name="曲线"/>
            <p:cNvSpPr/>
            <p:nvPr/>
          </p:nvSpPr>
          <p:spPr>
            <a:xfrm>
              <a:off x="1471013" y="1414656"/>
              <a:ext cx="2624622" cy="262462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1" name="曲线"/>
            <p:cNvSpPr/>
            <p:nvPr/>
          </p:nvSpPr>
          <p:spPr>
            <a:xfrm>
              <a:off x="1287135" y="1230778"/>
              <a:ext cx="2992358" cy="299207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2" name="曲线"/>
            <p:cNvSpPr/>
            <p:nvPr/>
          </p:nvSpPr>
          <p:spPr>
            <a:xfrm>
              <a:off x="1103259" y="1046901"/>
              <a:ext cx="3359939" cy="336009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3" name="曲线"/>
            <p:cNvSpPr/>
            <p:nvPr/>
          </p:nvSpPr>
          <p:spPr>
            <a:xfrm>
              <a:off x="919382" y="863025"/>
              <a:ext cx="3727830" cy="372782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4" name="曲线"/>
            <p:cNvSpPr/>
            <p:nvPr/>
          </p:nvSpPr>
          <p:spPr>
            <a:xfrm>
              <a:off x="735506" y="679150"/>
              <a:ext cx="4095568" cy="409499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5" name="曲线"/>
            <p:cNvSpPr/>
            <p:nvPr/>
          </p:nvSpPr>
          <p:spPr>
            <a:xfrm>
              <a:off x="551629" y="495273"/>
              <a:ext cx="4463304" cy="446330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6" name="曲线"/>
            <p:cNvSpPr/>
            <p:nvPr/>
          </p:nvSpPr>
          <p:spPr>
            <a:xfrm>
              <a:off x="367753" y="311397"/>
              <a:ext cx="4831038" cy="483126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7" name="曲线"/>
            <p:cNvSpPr/>
            <p:nvPr/>
          </p:nvSpPr>
          <p:spPr>
            <a:xfrm>
              <a:off x="183876" y="183873"/>
              <a:ext cx="5198775" cy="519877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198" name="曲线"/>
            <p:cNvSpPr/>
            <p:nvPr/>
          </p:nvSpPr>
          <p:spPr>
            <a:xfrm>
              <a:off x="0" y="0"/>
              <a:ext cx="5566768" cy="5566768"/>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200" name="矩形"/>
          <p:cNvSpPr txBox="1"/>
          <p:nvPr/>
        </p:nvSpPr>
        <p:spPr>
          <a:xfrm>
            <a:off x="2233692" y="2179236"/>
            <a:ext cx="4676141" cy="891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500">
                <a:solidFill>
                  <a:schemeClr val="accent3">
                    <a:lumOff val="44000"/>
                  </a:schemeClr>
                </a:solidFill>
                <a:latin typeface="思源黑体 Medium"/>
                <a:ea typeface="思源黑体 Medium"/>
                <a:cs typeface="思源黑体 Medium"/>
                <a:sym typeface="思源黑体 Medium"/>
              </a:defRPr>
            </a:lvl1pPr>
          </a:lstStyle>
          <a:p>
            <a:pPr/>
            <a:r>
              <a:t>美国国际医疗机构</a:t>
            </a:r>
          </a:p>
        </p:txBody>
      </p:sp>
      <p:grpSp>
        <p:nvGrpSpPr>
          <p:cNvPr id="1215" name="组合"/>
          <p:cNvGrpSpPr/>
          <p:nvPr/>
        </p:nvGrpSpPr>
        <p:grpSpPr>
          <a:xfrm>
            <a:off x="5925025" y="3205472"/>
            <a:ext cx="5566767" cy="5566769"/>
            <a:chOff x="0" y="0"/>
            <a:chExt cx="5566766" cy="5566767"/>
          </a:xfrm>
        </p:grpSpPr>
        <p:sp>
          <p:nvSpPr>
            <p:cNvPr id="1201" name="曲线"/>
            <p:cNvSpPr/>
            <p:nvPr/>
          </p:nvSpPr>
          <p:spPr>
            <a:xfrm>
              <a:off x="2390391" y="2334040"/>
              <a:ext cx="785982" cy="785980"/>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2" name="曲线"/>
            <p:cNvSpPr/>
            <p:nvPr/>
          </p:nvSpPr>
          <p:spPr>
            <a:xfrm>
              <a:off x="2206516" y="2150164"/>
              <a:ext cx="1153679" cy="115367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3" name="曲线"/>
            <p:cNvSpPr/>
            <p:nvPr/>
          </p:nvSpPr>
          <p:spPr>
            <a:xfrm>
              <a:off x="2022640" y="1966288"/>
              <a:ext cx="1521414" cy="152134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4" name="曲线"/>
            <p:cNvSpPr/>
            <p:nvPr/>
          </p:nvSpPr>
          <p:spPr>
            <a:xfrm>
              <a:off x="1838763" y="1782411"/>
              <a:ext cx="1889148" cy="188914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5" name="曲线"/>
            <p:cNvSpPr/>
            <p:nvPr/>
          </p:nvSpPr>
          <p:spPr>
            <a:xfrm>
              <a:off x="1654888" y="1598536"/>
              <a:ext cx="2256993" cy="225678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6" name="曲线"/>
            <p:cNvSpPr/>
            <p:nvPr/>
          </p:nvSpPr>
          <p:spPr>
            <a:xfrm>
              <a:off x="1471011" y="1414659"/>
              <a:ext cx="2624502" cy="2624622"/>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7" name="曲线"/>
            <p:cNvSpPr/>
            <p:nvPr/>
          </p:nvSpPr>
          <p:spPr>
            <a:xfrm>
              <a:off x="1287135" y="1230782"/>
              <a:ext cx="2992358" cy="299222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8" name="曲线"/>
            <p:cNvSpPr/>
            <p:nvPr/>
          </p:nvSpPr>
          <p:spPr>
            <a:xfrm>
              <a:off x="1103258" y="1046905"/>
              <a:ext cx="3359781" cy="3359937"/>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09" name="曲线"/>
            <p:cNvSpPr/>
            <p:nvPr/>
          </p:nvSpPr>
          <p:spPr>
            <a:xfrm>
              <a:off x="919382" y="863029"/>
              <a:ext cx="3728002" cy="372783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0" name="曲线"/>
            <p:cNvSpPr/>
            <p:nvPr/>
          </p:nvSpPr>
          <p:spPr>
            <a:xfrm>
              <a:off x="735505" y="679152"/>
              <a:ext cx="4095758" cy="409556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1" name="曲线"/>
            <p:cNvSpPr/>
            <p:nvPr/>
          </p:nvSpPr>
          <p:spPr>
            <a:xfrm>
              <a:off x="551628" y="495275"/>
              <a:ext cx="4463096" cy="446330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2" name="曲线"/>
            <p:cNvSpPr/>
            <p:nvPr/>
          </p:nvSpPr>
          <p:spPr>
            <a:xfrm>
              <a:off x="367753" y="311400"/>
              <a:ext cx="4830814" cy="483126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3" name="曲线"/>
            <p:cNvSpPr/>
            <p:nvPr/>
          </p:nvSpPr>
          <p:spPr>
            <a:xfrm>
              <a:off x="183876" y="183876"/>
              <a:ext cx="5199015" cy="519877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4" name="曲线"/>
            <p:cNvSpPr/>
            <p:nvPr/>
          </p:nvSpPr>
          <p:spPr>
            <a:xfrm>
              <a:off x="-1" y="0"/>
              <a:ext cx="5566767" cy="5566768"/>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230" name="组合"/>
          <p:cNvGrpSpPr/>
          <p:nvPr/>
        </p:nvGrpSpPr>
        <p:grpSpPr>
          <a:xfrm>
            <a:off x="6477000" y="-3147702"/>
            <a:ext cx="5566768" cy="5566769"/>
            <a:chOff x="0" y="0"/>
            <a:chExt cx="5566767" cy="5566767"/>
          </a:xfrm>
        </p:grpSpPr>
        <p:sp>
          <p:nvSpPr>
            <p:cNvPr id="1216" name="曲线"/>
            <p:cNvSpPr/>
            <p:nvPr/>
          </p:nvSpPr>
          <p:spPr>
            <a:xfrm>
              <a:off x="2390394" y="2334041"/>
              <a:ext cx="785980" cy="785979"/>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7" name="曲线"/>
            <p:cNvSpPr/>
            <p:nvPr/>
          </p:nvSpPr>
          <p:spPr>
            <a:xfrm>
              <a:off x="2206518" y="2150164"/>
              <a:ext cx="1153678" cy="115362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8" name="曲线"/>
            <p:cNvSpPr/>
            <p:nvPr/>
          </p:nvSpPr>
          <p:spPr>
            <a:xfrm>
              <a:off x="2022642" y="1966288"/>
              <a:ext cx="1521413" cy="152134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19" name="曲线"/>
            <p:cNvSpPr/>
            <p:nvPr/>
          </p:nvSpPr>
          <p:spPr>
            <a:xfrm>
              <a:off x="1838763" y="1782412"/>
              <a:ext cx="1889152" cy="188906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0" name="曲线"/>
            <p:cNvSpPr/>
            <p:nvPr/>
          </p:nvSpPr>
          <p:spPr>
            <a:xfrm>
              <a:off x="1654889" y="1598535"/>
              <a:ext cx="2256886" cy="2256887"/>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1" name="曲线"/>
            <p:cNvSpPr/>
            <p:nvPr/>
          </p:nvSpPr>
          <p:spPr>
            <a:xfrm>
              <a:off x="1471012" y="1414659"/>
              <a:ext cx="2624745" cy="2624622"/>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2" name="曲线"/>
            <p:cNvSpPr/>
            <p:nvPr/>
          </p:nvSpPr>
          <p:spPr>
            <a:xfrm>
              <a:off x="1287135" y="1230782"/>
              <a:ext cx="2992217" cy="299235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3" name="曲线"/>
            <p:cNvSpPr/>
            <p:nvPr/>
          </p:nvSpPr>
          <p:spPr>
            <a:xfrm>
              <a:off x="1103259" y="1046905"/>
              <a:ext cx="3359939" cy="336009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4" name="曲线"/>
            <p:cNvSpPr/>
            <p:nvPr/>
          </p:nvSpPr>
          <p:spPr>
            <a:xfrm>
              <a:off x="919382" y="863029"/>
              <a:ext cx="3727657" cy="372783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5" name="曲线"/>
            <p:cNvSpPr/>
            <p:nvPr/>
          </p:nvSpPr>
          <p:spPr>
            <a:xfrm>
              <a:off x="735506" y="679152"/>
              <a:ext cx="4095757" cy="409499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6" name="曲线"/>
            <p:cNvSpPr/>
            <p:nvPr/>
          </p:nvSpPr>
          <p:spPr>
            <a:xfrm>
              <a:off x="551629" y="495275"/>
              <a:ext cx="4463096" cy="446330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7" name="曲线"/>
            <p:cNvSpPr/>
            <p:nvPr/>
          </p:nvSpPr>
          <p:spPr>
            <a:xfrm>
              <a:off x="367753" y="311400"/>
              <a:ext cx="4830815" cy="483103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8" name="曲线"/>
            <p:cNvSpPr/>
            <p:nvPr/>
          </p:nvSpPr>
          <p:spPr>
            <a:xfrm>
              <a:off x="183877" y="183876"/>
              <a:ext cx="5199015" cy="519877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29" name="曲线"/>
            <p:cNvSpPr/>
            <p:nvPr/>
          </p:nvSpPr>
          <p:spPr>
            <a:xfrm>
              <a:off x="0" y="0"/>
              <a:ext cx="5566768" cy="5566768"/>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231" name="矩形"/>
          <p:cNvSpPr txBox="1"/>
          <p:nvPr/>
        </p:nvSpPr>
        <p:spPr>
          <a:xfrm>
            <a:off x="3742932" y="891934"/>
            <a:ext cx="1657658"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chemeClr val="accent3">
                    <a:lumOff val="44000"/>
                  </a:schemeClr>
                </a:solidFill>
                <a:latin typeface="思源黑体 Medium"/>
                <a:ea typeface="思源黑体 Medium"/>
                <a:cs typeface="思源黑体 Medium"/>
                <a:sym typeface="思源黑体 Medium"/>
              </a:defRPr>
            </a:lvl1pPr>
          </a:lstStyle>
          <a:p>
            <a:pPr/>
            <a:r>
              <a:t>2 0 1 9</a:t>
            </a:r>
          </a:p>
        </p:txBody>
      </p:sp>
      <p:pic>
        <p:nvPicPr>
          <p:cNvPr id="1232" name="图片" descr="图片"/>
          <p:cNvPicPr>
            <a:picLocks noChangeAspect="1"/>
          </p:cNvPicPr>
          <p:nvPr/>
        </p:nvPicPr>
        <p:blipFill>
          <a:blip r:embed="rId2">
            <a:extLst/>
          </a:blip>
          <a:stretch>
            <a:fillRect/>
          </a:stretch>
        </p:blipFill>
        <p:spPr>
          <a:xfrm>
            <a:off x="-756920" y="4627879"/>
            <a:ext cx="431801" cy="360046"/>
          </a:xfrm>
          <a:prstGeom prst="rect">
            <a:avLst/>
          </a:prstGeom>
          <a:ln w="12700">
            <a:miter lim="400000"/>
          </a:ln>
        </p:spPr>
      </p:pic>
      <p:pic>
        <p:nvPicPr>
          <p:cNvPr id="1233" name="图片" descr="图片"/>
          <p:cNvPicPr>
            <a:picLocks noChangeAspect="1"/>
          </p:cNvPicPr>
          <p:nvPr/>
        </p:nvPicPr>
        <p:blipFill>
          <a:blip r:embed="rId3">
            <a:extLst/>
          </a:blip>
          <a:stretch>
            <a:fillRect/>
          </a:stretch>
        </p:blipFill>
        <p:spPr>
          <a:xfrm>
            <a:off x="4175693" y="3124151"/>
            <a:ext cx="761987" cy="708649"/>
          </a:xfrm>
          <a:prstGeom prst="rect">
            <a:avLst/>
          </a:prstGeom>
          <a:ln w="12700">
            <a:miter lim="400000"/>
          </a:ln>
        </p:spPr>
      </p:pic>
    </p:spTree>
  </p:cSld>
  <p:clrMapOvr>
    <a:masterClrMapping/>
  </p:clrMapOvr>
  <p:transition xmlns:p14="http://schemas.microsoft.com/office/powerpoint/2010/main" spd="med" advClick="0" advTm="2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00"/>
                                        </p:tgtEl>
                                        <p:attrNameLst>
                                          <p:attrName>style.visibility</p:attrName>
                                        </p:attrNameLst>
                                      </p:cBhvr>
                                      <p:to>
                                        <p:strVal val="visible"/>
                                      </p:to>
                                    </p:set>
                                    <p:animEffect filter="dissolve" transition="in">
                                      <p:cBhvr>
                                        <p:cTn id="7" dur="500"/>
                                        <p:tgtEl>
                                          <p:spTgt spid="1200"/>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231"/>
                                        </p:tgtEl>
                                        <p:attrNameLst>
                                          <p:attrName>style.visibility</p:attrName>
                                        </p:attrNameLst>
                                      </p:cBhvr>
                                      <p:to>
                                        <p:strVal val="visible"/>
                                      </p:to>
                                    </p:set>
                                    <p:animEffect filter="dissolve" transition="in">
                                      <p:cBhvr>
                                        <p:cTn id="11" dur="500"/>
                                        <p:tgtEl>
                                          <p:spTgt spid="1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1" grpId="2"/>
      <p:bldP build="whole" bldLvl="1" animBg="1" rev="0" advAuto="0" spid="1200"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427" name="矩形"/>
          <p:cNvSpPr txBox="1"/>
          <p:nvPr/>
        </p:nvSpPr>
        <p:spPr>
          <a:xfrm>
            <a:off x="3670453" y="298580"/>
            <a:ext cx="237029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02235E"/>
                </a:solidFill>
                <a:latin typeface="思源黑体 Medium"/>
                <a:ea typeface="思源黑体 Medium"/>
                <a:cs typeface="思源黑体 Medium"/>
                <a:sym typeface="思源黑体 Medium"/>
              </a:defRPr>
            </a:lvl1pPr>
          </a:lstStyle>
          <a:p>
            <a:pPr/>
            <a:r>
              <a:t>帮助塑造推广医院品牌</a:t>
            </a:r>
          </a:p>
        </p:txBody>
      </p:sp>
      <p:grpSp>
        <p:nvGrpSpPr>
          <p:cNvPr id="1440" name="组合"/>
          <p:cNvGrpSpPr/>
          <p:nvPr/>
        </p:nvGrpSpPr>
        <p:grpSpPr>
          <a:xfrm>
            <a:off x="3857404" y="1117183"/>
            <a:ext cx="2550507" cy="2558855"/>
            <a:chOff x="0" y="0"/>
            <a:chExt cx="2550506" cy="2558853"/>
          </a:xfrm>
        </p:grpSpPr>
        <p:grpSp>
          <p:nvGrpSpPr>
            <p:cNvPr id="1430" name="曲线"/>
            <p:cNvGrpSpPr/>
            <p:nvPr/>
          </p:nvGrpSpPr>
          <p:grpSpPr>
            <a:xfrm>
              <a:off x="943723" y="0"/>
              <a:ext cx="1003394" cy="1029755"/>
              <a:chOff x="0" y="0"/>
              <a:chExt cx="1003393" cy="1029754"/>
            </a:xfrm>
          </p:grpSpPr>
          <p:sp>
            <p:nvSpPr>
              <p:cNvPr id="1428" name="Shape"/>
              <p:cNvSpPr/>
              <p:nvPr/>
            </p:nvSpPr>
            <p:spPr>
              <a:xfrm>
                <a:off x="0" y="0"/>
                <a:ext cx="1003394" cy="1029755"/>
              </a:xfrm>
              <a:custGeom>
                <a:avLst/>
                <a:gdLst/>
                <a:ahLst/>
                <a:cxnLst>
                  <a:cxn ang="0">
                    <a:pos x="wd2" y="hd2"/>
                  </a:cxn>
                  <a:cxn ang="5400000">
                    <a:pos x="wd2" y="hd2"/>
                  </a:cxn>
                  <a:cxn ang="10800000">
                    <a:pos x="wd2" y="hd2"/>
                  </a:cxn>
                  <a:cxn ang="16200000">
                    <a:pos x="wd2" y="hd2"/>
                  </a:cxn>
                </a:cxnLst>
                <a:rect l="0" t="0" r="r" b="b"/>
                <a:pathLst>
                  <a:path w="21069" h="21371" fill="norm" stroke="1" extrusionOk="0">
                    <a:moveTo>
                      <a:pt x="21069" y="17424"/>
                    </a:moveTo>
                    <a:cubicBezTo>
                      <a:pt x="19863" y="18567"/>
                      <a:pt x="18707" y="19605"/>
                      <a:pt x="17555" y="20695"/>
                    </a:cubicBezTo>
                    <a:cubicBezTo>
                      <a:pt x="17607" y="20903"/>
                      <a:pt x="17709" y="21111"/>
                      <a:pt x="17764" y="21371"/>
                    </a:cubicBezTo>
                    <a:cubicBezTo>
                      <a:pt x="17555" y="21007"/>
                      <a:pt x="17346" y="20644"/>
                      <a:pt x="17082" y="20332"/>
                    </a:cubicBezTo>
                    <a:cubicBezTo>
                      <a:pt x="14880" y="18149"/>
                      <a:pt x="12626" y="15918"/>
                      <a:pt x="10372" y="13738"/>
                    </a:cubicBezTo>
                    <a:cubicBezTo>
                      <a:pt x="10111" y="13478"/>
                      <a:pt x="9535" y="13322"/>
                      <a:pt x="9167" y="13425"/>
                    </a:cubicBezTo>
                    <a:cubicBezTo>
                      <a:pt x="6389" y="14257"/>
                      <a:pt x="3505" y="13478"/>
                      <a:pt x="1723" y="11401"/>
                    </a:cubicBezTo>
                    <a:cubicBezTo>
                      <a:pt x="-168" y="9220"/>
                      <a:pt x="-531" y="6261"/>
                      <a:pt x="777" y="3768"/>
                    </a:cubicBezTo>
                    <a:cubicBezTo>
                      <a:pt x="2140" y="1222"/>
                      <a:pt x="4761" y="-229"/>
                      <a:pt x="7592" y="29"/>
                    </a:cubicBezTo>
                    <a:cubicBezTo>
                      <a:pt x="11946" y="394"/>
                      <a:pt x="14880" y="4651"/>
                      <a:pt x="13569" y="8909"/>
                    </a:cubicBezTo>
                    <a:cubicBezTo>
                      <a:pt x="13359" y="9584"/>
                      <a:pt x="13464" y="9947"/>
                      <a:pt x="13989" y="10415"/>
                    </a:cubicBezTo>
                    <a:cubicBezTo>
                      <a:pt x="16454" y="12855"/>
                      <a:pt x="18866" y="15243"/>
                      <a:pt x="21069" y="17424"/>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29" name="Shape"/>
              <p:cNvSpPr/>
              <p:nvPr/>
            </p:nvSpPr>
            <p:spPr>
              <a:xfrm>
                <a:off x="199342" y="199069"/>
                <a:ext cx="262129" cy="260319"/>
              </a:xfrm>
              <a:custGeom>
                <a:avLst/>
                <a:gdLst/>
                <a:ahLst/>
                <a:cxnLst>
                  <a:cxn ang="0">
                    <a:pos x="wd2" y="hd2"/>
                  </a:cxn>
                  <a:cxn ang="5400000">
                    <a:pos x="wd2" y="hd2"/>
                  </a:cxn>
                  <a:cxn ang="10800000">
                    <a:pos x="wd2" y="hd2"/>
                  </a:cxn>
                  <a:cxn ang="16200000">
                    <a:pos x="wd2" y="hd2"/>
                  </a:cxn>
                </a:cxnLst>
                <a:rect l="0" t="0" r="r" b="b"/>
                <a:pathLst>
                  <a:path w="21600" h="21400" fill="norm" stroke="1" extrusionOk="0">
                    <a:moveTo>
                      <a:pt x="11110" y="21394"/>
                    </a:moveTo>
                    <a:cubicBezTo>
                      <a:pt x="17063" y="21394"/>
                      <a:pt x="21600" y="16866"/>
                      <a:pt x="21600" y="10901"/>
                    </a:cubicBezTo>
                    <a:cubicBezTo>
                      <a:pt x="21600" y="4734"/>
                      <a:pt x="16859" y="0"/>
                      <a:pt x="10686" y="0"/>
                    </a:cubicBezTo>
                    <a:cubicBezTo>
                      <a:pt x="4733" y="0"/>
                      <a:pt x="204" y="4734"/>
                      <a:pt x="0" y="10699"/>
                    </a:cubicBezTo>
                    <a:cubicBezTo>
                      <a:pt x="0" y="16866"/>
                      <a:pt x="4733" y="21600"/>
                      <a:pt x="11110" y="21394"/>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33" name="曲线"/>
            <p:cNvGrpSpPr/>
            <p:nvPr/>
          </p:nvGrpSpPr>
          <p:grpSpPr>
            <a:xfrm>
              <a:off x="592031" y="1556170"/>
              <a:ext cx="1014475" cy="1002684"/>
              <a:chOff x="0" y="0"/>
              <a:chExt cx="1014473" cy="1002683"/>
            </a:xfrm>
          </p:grpSpPr>
          <p:sp>
            <p:nvSpPr>
              <p:cNvPr id="1431" name="Shape"/>
              <p:cNvSpPr/>
              <p:nvPr/>
            </p:nvSpPr>
            <p:spPr>
              <a:xfrm>
                <a:off x="0" y="0"/>
                <a:ext cx="1014474" cy="1002684"/>
              </a:xfrm>
              <a:custGeom>
                <a:avLst/>
                <a:gdLst/>
                <a:ahLst/>
                <a:cxnLst>
                  <a:cxn ang="0">
                    <a:pos x="wd2" y="hd2"/>
                  </a:cxn>
                  <a:cxn ang="5400000">
                    <a:pos x="wd2" y="hd2"/>
                  </a:cxn>
                  <a:cxn ang="10800000">
                    <a:pos x="wd2" y="hd2"/>
                  </a:cxn>
                  <a:cxn ang="16200000">
                    <a:pos x="wd2" y="hd2"/>
                  </a:cxn>
                </a:cxnLst>
                <a:rect l="0" t="0" r="r" b="b"/>
                <a:pathLst>
                  <a:path w="21107" h="21028" fill="norm" stroke="1" extrusionOk="0">
                    <a:moveTo>
                      <a:pt x="414" y="3407"/>
                    </a:moveTo>
                    <a:cubicBezTo>
                      <a:pt x="1504" y="2304"/>
                      <a:pt x="2594" y="1205"/>
                      <a:pt x="3737" y="0"/>
                    </a:cubicBezTo>
                    <a:cubicBezTo>
                      <a:pt x="5450" y="1730"/>
                      <a:pt x="7579" y="3774"/>
                      <a:pt x="9604" y="5975"/>
                    </a:cubicBezTo>
                    <a:cubicBezTo>
                      <a:pt x="10642" y="7025"/>
                      <a:pt x="11475" y="7652"/>
                      <a:pt x="13188" y="7287"/>
                    </a:cubicBezTo>
                    <a:cubicBezTo>
                      <a:pt x="16976" y="6447"/>
                      <a:pt x="20457" y="9227"/>
                      <a:pt x="21026" y="13054"/>
                    </a:cubicBezTo>
                    <a:cubicBezTo>
                      <a:pt x="21600" y="16670"/>
                      <a:pt x="19055" y="20236"/>
                      <a:pt x="15420" y="20918"/>
                    </a:cubicBezTo>
                    <a:cubicBezTo>
                      <a:pt x="11787" y="21600"/>
                      <a:pt x="8099" y="19030"/>
                      <a:pt x="7475" y="15256"/>
                    </a:cubicBezTo>
                    <a:cubicBezTo>
                      <a:pt x="7267" y="14204"/>
                      <a:pt x="7475" y="13054"/>
                      <a:pt x="7682" y="12005"/>
                    </a:cubicBezTo>
                    <a:cubicBezTo>
                      <a:pt x="7839" y="11375"/>
                      <a:pt x="7788" y="10956"/>
                      <a:pt x="7319" y="10537"/>
                    </a:cubicBezTo>
                    <a:cubicBezTo>
                      <a:pt x="4879" y="8126"/>
                      <a:pt x="2492" y="5662"/>
                      <a:pt x="51" y="3198"/>
                    </a:cubicBezTo>
                    <a:cubicBezTo>
                      <a:pt x="51" y="3144"/>
                      <a:pt x="51" y="3144"/>
                      <a:pt x="0" y="3090"/>
                    </a:cubicBezTo>
                    <a:cubicBezTo>
                      <a:pt x="154" y="3198"/>
                      <a:pt x="311" y="3302"/>
                      <a:pt x="414" y="3407"/>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32" name="Shape"/>
              <p:cNvSpPr/>
              <p:nvPr/>
            </p:nvSpPr>
            <p:spPr>
              <a:xfrm>
                <a:off x="551508" y="539891"/>
                <a:ext cx="262081" cy="262580"/>
              </a:xfrm>
              <a:custGeom>
                <a:avLst/>
                <a:gdLst/>
                <a:ahLst/>
                <a:cxnLst>
                  <a:cxn ang="0">
                    <a:pos x="wd2" y="hd2"/>
                  </a:cxn>
                  <a:cxn ang="5400000">
                    <a:pos x="wd2" y="hd2"/>
                  </a:cxn>
                  <a:cxn ang="10800000">
                    <a:pos x="wd2" y="hd2"/>
                  </a:cxn>
                  <a:cxn ang="16200000">
                    <a:pos x="wd2" y="hd2"/>
                  </a:cxn>
                </a:cxnLst>
                <a:rect l="0" t="0" r="r" b="b"/>
                <a:pathLst>
                  <a:path w="21410" h="21401" fill="norm" stroke="1" extrusionOk="0">
                    <a:moveTo>
                      <a:pt x="10602" y="21401"/>
                    </a:moveTo>
                    <a:cubicBezTo>
                      <a:pt x="16511" y="21401"/>
                      <a:pt x="21404" y="16714"/>
                      <a:pt x="21404" y="11009"/>
                    </a:cubicBezTo>
                    <a:cubicBezTo>
                      <a:pt x="21600" y="4892"/>
                      <a:pt x="16916" y="7"/>
                      <a:pt x="10998" y="7"/>
                    </a:cubicBezTo>
                    <a:cubicBezTo>
                      <a:pt x="5101" y="-199"/>
                      <a:pt x="204" y="4488"/>
                      <a:pt x="0" y="10185"/>
                    </a:cubicBezTo>
                    <a:cubicBezTo>
                      <a:pt x="0" y="16306"/>
                      <a:pt x="4684" y="21195"/>
                      <a:pt x="10602" y="21401"/>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36" name="曲线"/>
            <p:cNvGrpSpPr/>
            <p:nvPr/>
          </p:nvGrpSpPr>
          <p:grpSpPr>
            <a:xfrm>
              <a:off x="1552785" y="947198"/>
              <a:ext cx="997722" cy="998863"/>
              <a:chOff x="0" y="0"/>
              <a:chExt cx="997721" cy="998861"/>
            </a:xfrm>
          </p:grpSpPr>
          <p:sp>
            <p:nvSpPr>
              <p:cNvPr id="1434" name="Shape"/>
              <p:cNvSpPr/>
              <p:nvPr/>
            </p:nvSpPr>
            <p:spPr>
              <a:xfrm>
                <a:off x="0" y="0"/>
                <a:ext cx="997722" cy="998862"/>
              </a:xfrm>
              <a:custGeom>
                <a:avLst/>
                <a:gdLst/>
                <a:ahLst/>
                <a:cxnLst>
                  <a:cxn ang="0">
                    <a:pos x="wd2" y="hd2"/>
                  </a:cxn>
                  <a:cxn ang="5400000">
                    <a:pos x="wd2" y="hd2"/>
                  </a:cxn>
                  <a:cxn ang="10800000">
                    <a:pos x="wd2" y="hd2"/>
                  </a:cxn>
                  <a:cxn ang="16200000">
                    <a:pos x="wd2" y="hd2"/>
                  </a:cxn>
                </a:cxnLst>
                <a:rect l="0" t="0" r="r" b="b"/>
                <a:pathLst>
                  <a:path w="21172" h="20858" fill="norm" stroke="1" extrusionOk="0">
                    <a:moveTo>
                      <a:pt x="3544" y="20858"/>
                    </a:moveTo>
                    <a:cubicBezTo>
                      <a:pt x="2327" y="19710"/>
                      <a:pt x="1217" y="18614"/>
                      <a:pt x="0" y="17413"/>
                    </a:cubicBezTo>
                    <a:cubicBezTo>
                      <a:pt x="2064" y="15431"/>
                      <a:pt x="4498" y="12979"/>
                      <a:pt x="6988" y="10577"/>
                    </a:cubicBezTo>
                    <a:cubicBezTo>
                      <a:pt x="7517" y="10058"/>
                      <a:pt x="7676" y="9640"/>
                      <a:pt x="7462" y="8858"/>
                    </a:cubicBezTo>
                    <a:cubicBezTo>
                      <a:pt x="6511" y="5413"/>
                      <a:pt x="8046" y="2179"/>
                      <a:pt x="11275" y="614"/>
                    </a:cubicBezTo>
                    <a:cubicBezTo>
                      <a:pt x="14294" y="-742"/>
                      <a:pt x="17841" y="197"/>
                      <a:pt x="19957" y="2961"/>
                    </a:cubicBezTo>
                    <a:cubicBezTo>
                      <a:pt x="21494" y="4997"/>
                      <a:pt x="21600" y="8284"/>
                      <a:pt x="20117" y="10629"/>
                    </a:cubicBezTo>
                    <a:cubicBezTo>
                      <a:pt x="18634" y="12979"/>
                      <a:pt x="15617" y="14336"/>
                      <a:pt x="13023" y="13656"/>
                    </a:cubicBezTo>
                    <a:cubicBezTo>
                      <a:pt x="11593" y="13292"/>
                      <a:pt x="10798" y="13604"/>
                      <a:pt x="9847" y="14597"/>
                    </a:cubicBezTo>
                    <a:cubicBezTo>
                      <a:pt x="7676" y="16892"/>
                      <a:pt x="5397" y="19031"/>
                      <a:pt x="3544" y="20858"/>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35" name="Shape"/>
              <p:cNvSpPr/>
              <p:nvPr/>
            </p:nvSpPr>
            <p:spPr>
              <a:xfrm>
                <a:off x="536379" y="201664"/>
                <a:ext cx="264468" cy="260048"/>
              </a:xfrm>
              <a:custGeom>
                <a:avLst/>
                <a:gdLst/>
                <a:ahLst/>
                <a:cxnLst>
                  <a:cxn ang="0">
                    <a:pos x="wd2" y="hd2"/>
                  </a:cxn>
                  <a:cxn ang="5400000">
                    <a:pos x="wd2" y="hd2"/>
                  </a:cxn>
                  <a:cxn ang="10800000">
                    <a:pos x="wd2" y="hd2"/>
                  </a:cxn>
                  <a:cxn ang="16200000">
                    <a:pos x="wd2" y="hd2"/>
                  </a:cxn>
                </a:cxnLst>
                <a:rect l="0" t="0" r="r" b="b"/>
                <a:pathLst>
                  <a:path w="21600" h="21206" fill="norm" stroke="1" extrusionOk="0">
                    <a:moveTo>
                      <a:pt x="21600" y="10605"/>
                    </a:moveTo>
                    <a:cubicBezTo>
                      <a:pt x="21600" y="4692"/>
                      <a:pt x="16704" y="-197"/>
                      <a:pt x="10596" y="6"/>
                    </a:cubicBezTo>
                    <a:cubicBezTo>
                      <a:pt x="4684" y="6"/>
                      <a:pt x="200" y="4692"/>
                      <a:pt x="0" y="10605"/>
                    </a:cubicBezTo>
                    <a:cubicBezTo>
                      <a:pt x="0" y="16514"/>
                      <a:pt x="4884" y="21403"/>
                      <a:pt x="11004" y="21200"/>
                    </a:cubicBezTo>
                    <a:cubicBezTo>
                      <a:pt x="16704" y="21200"/>
                      <a:pt x="21600" y="16311"/>
                      <a:pt x="21600" y="10605"/>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39" name="曲线"/>
            <p:cNvGrpSpPr/>
            <p:nvPr/>
          </p:nvGrpSpPr>
          <p:grpSpPr>
            <a:xfrm>
              <a:off x="-1" y="594145"/>
              <a:ext cx="1018750" cy="1016060"/>
              <a:chOff x="0" y="0"/>
              <a:chExt cx="1018748" cy="1016059"/>
            </a:xfrm>
          </p:grpSpPr>
          <p:sp>
            <p:nvSpPr>
              <p:cNvPr id="1437" name="Shape"/>
              <p:cNvSpPr/>
              <p:nvPr/>
            </p:nvSpPr>
            <p:spPr>
              <a:xfrm>
                <a:off x="0" y="0"/>
                <a:ext cx="1018749" cy="1016060"/>
              </a:xfrm>
              <a:custGeom>
                <a:avLst/>
                <a:gdLst/>
                <a:ahLst/>
                <a:cxnLst>
                  <a:cxn ang="0">
                    <a:pos x="wd2" y="hd2"/>
                  </a:cxn>
                  <a:cxn ang="5400000">
                    <a:pos x="wd2" y="hd2"/>
                  </a:cxn>
                  <a:cxn ang="10800000">
                    <a:pos x="wd2" y="hd2"/>
                  </a:cxn>
                  <a:cxn ang="16200000">
                    <a:pos x="wd2" y="hd2"/>
                  </a:cxn>
                </a:cxnLst>
                <a:rect l="0" t="0" r="r" b="b"/>
                <a:pathLst>
                  <a:path w="21002" h="20998" fill="norm" stroke="1" extrusionOk="0">
                    <a:moveTo>
                      <a:pt x="17349" y="310"/>
                    </a:moveTo>
                    <a:cubicBezTo>
                      <a:pt x="18377" y="1446"/>
                      <a:pt x="19406" y="2583"/>
                      <a:pt x="20434" y="3772"/>
                    </a:cubicBezTo>
                    <a:cubicBezTo>
                      <a:pt x="20642" y="3613"/>
                      <a:pt x="20794" y="3513"/>
                      <a:pt x="21002" y="3358"/>
                    </a:cubicBezTo>
                    <a:cubicBezTo>
                      <a:pt x="20587" y="3772"/>
                      <a:pt x="20125" y="4185"/>
                      <a:pt x="19712" y="4599"/>
                    </a:cubicBezTo>
                    <a:cubicBezTo>
                      <a:pt x="18223" y="6094"/>
                      <a:pt x="16783" y="7592"/>
                      <a:pt x="15240" y="9043"/>
                    </a:cubicBezTo>
                    <a:cubicBezTo>
                      <a:pt x="13955" y="10283"/>
                      <a:pt x="12926" y="11316"/>
                      <a:pt x="13440" y="13538"/>
                    </a:cubicBezTo>
                    <a:cubicBezTo>
                      <a:pt x="14212" y="16844"/>
                      <a:pt x="11796" y="19480"/>
                      <a:pt x="9479" y="20462"/>
                    </a:cubicBezTo>
                    <a:cubicBezTo>
                      <a:pt x="6804" y="21600"/>
                      <a:pt x="3618" y="20875"/>
                      <a:pt x="1764" y="18757"/>
                    </a:cubicBezTo>
                    <a:cubicBezTo>
                      <a:pt x="-294" y="16379"/>
                      <a:pt x="-598" y="13073"/>
                      <a:pt x="1098" y="10437"/>
                    </a:cubicBezTo>
                    <a:cubicBezTo>
                      <a:pt x="2641" y="7904"/>
                      <a:pt x="5826" y="6716"/>
                      <a:pt x="8710" y="7592"/>
                    </a:cubicBezTo>
                    <a:cubicBezTo>
                      <a:pt x="9479" y="7854"/>
                      <a:pt x="9893" y="7699"/>
                      <a:pt x="10406" y="7181"/>
                    </a:cubicBezTo>
                    <a:cubicBezTo>
                      <a:pt x="12722" y="4805"/>
                      <a:pt x="15035" y="2480"/>
                      <a:pt x="17349" y="155"/>
                    </a:cubicBezTo>
                    <a:cubicBezTo>
                      <a:pt x="17402" y="103"/>
                      <a:pt x="17504" y="49"/>
                      <a:pt x="17554" y="0"/>
                    </a:cubicBezTo>
                    <a:cubicBezTo>
                      <a:pt x="17451" y="103"/>
                      <a:pt x="17402" y="205"/>
                      <a:pt x="17349" y="310"/>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38" name="Shape"/>
              <p:cNvSpPr/>
              <p:nvPr/>
            </p:nvSpPr>
            <p:spPr>
              <a:xfrm>
                <a:off x="197868" y="554815"/>
                <a:ext cx="261937" cy="260335"/>
              </a:xfrm>
              <a:custGeom>
                <a:avLst/>
                <a:gdLst/>
                <a:ahLst/>
                <a:cxnLst>
                  <a:cxn ang="0">
                    <a:pos x="wd2" y="hd2"/>
                  </a:cxn>
                  <a:cxn ang="5400000">
                    <a:pos x="wd2" y="hd2"/>
                  </a:cxn>
                  <a:cxn ang="10800000">
                    <a:pos x="wd2" y="hd2"/>
                  </a:cxn>
                  <a:cxn ang="16200000">
                    <a:pos x="wd2" y="hd2"/>
                  </a:cxn>
                </a:cxnLst>
                <a:rect l="0" t="0" r="r" b="b"/>
                <a:pathLst>
                  <a:path w="21600" h="21217" fill="norm" stroke="1" extrusionOk="0">
                    <a:moveTo>
                      <a:pt x="21600" y="10618"/>
                    </a:moveTo>
                    <a:cubicBezTo>
                      <a:pt x="21600" y="4710"/>
                      <a:pt x="17084" y="5"/>
                      <a:pt x="11116" y="5"/>
                    </a:cubicBezTo>
                    <a:cubicBezTo>
                      <a:pt x="4932" y="-180"/>
                      <a:pt x="0" y="4505"/>
                      <a:pt x="0" y="10618"/>
                    </a:cubicBezTo>
                    <a:cubicBezTo>
                      <a:pt x="0" y="16526"/>
                      <a:pt x="4932" y="21420"/>
                      <a:pt x="11116" y="21211"/>
                    </a:cubicBezTo>
                    <a:cubicBezTo>
                      <a:pt x="16868" y="21211"/>
                      <a:pt x="21600" y="16526"/>
                      <a:pt x="21600" y="10618"/>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sp>
        <p:nvSpPr>
          <p:cNvPr id="1441" name="矩形"/>
          <p:cNvSpPr txBox="1"/>
          <p:nvPr/>
        </p:nvSpPr>
        <p:spPr>
          <a:xfrm>
            <a:off x="314964" y="65425"/>
            <a:ext cx="2176147"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solidFill>
                  <a:srgbClr val="333333"/>
                </a:solidFill>
                <a:latin typeface="PingFang SC Regular"/>
                <a:ea typeface="PingFang SC Regular"/>
                <a:cs typeface="PingFang SC Regular"/>
                <a:sym typeface="PingFang SC Regular"/>
              </a:defRPr>
            </a:pPr>
          </a:p>
          <a:p>
            <a:pPr>
              <a:defRPr sz="12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我们可以通过与美国哥伦比亚医疗大学合作打响知名度及品牌。</a:t>
            </a:r>
          </a:p>
          <a:p>
            <a:pPr>
              <a:defRPr sz="12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如此一来，医院品牌成为了医院的无形资产，彰显其名声与地位，也是医疗市场竞争的砝码，吸引医疗资源的磁石。因为医疗是一种硬性需求，好医生在哪里，患者也就在哪里</a:t>
            </a:r>
            <a:r>
              <a:rPr sz="900">
                <a:latin typeface="宋体"/>
                <a:ea typeface="宋体"/>
                <a:cs typeface="宋体"/>
                <a:sym typeface="宋体"/>
              </a:rPr>
              <a:t>。</a:t>
            </a:r>
            <a:endParaRPr sz="900"/>
          </a:p>
        </p:txBody>
      </p:sp>
      <p:grpSp>
        <p:nvGrpSpPr>
          <p:cNvPr id="1444" name="组合"/>
          <p:cNvGrpSpPr/>
          <p:nvPr/>
        </p:nvGrpSpPr>
        <p:grpSpPr>
          <a:xfrm>
            <a:off x="6351901" y="455938"/>
            <a:ext cx="2176146" cy="1393826"/>
            <a:chOff x="0" y="0"/>
            <a:chExt cx="2176145" cy="1393824"/>
          </a:xfrm>
        </p:grpSpPr>
        <p:sp>
          <p:nvSpPr>
            <p:cNvPr id="1442" name="矩形"/>
            <p:cNvSpPr txBox="1"/>
            <p:nvPr/>
          </p:nvSpPr>
          <p:spPr>
            <a:xfrm>
              <a:off x="0" y="0"/>
              <a:ext cx="1167766" cy="408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404040"/>
                  </a:solidFill>
                  <a:latin typeface="思源黑体 Medium"/>
                  <a:ea typeface="思源黑体 Medium"/>
                  <a:cs typeface="思源黑体 Medium"/>
                  <a:sym typeface="思源黑体 Medium"/>
                </a:defRPr>
              </a:lvl1pPr>
            </a:lstStyle>
            <a:p>
              <a:pPr/>
              <a:r>
                <a:t>人力资源</a:t>
              </a:r>
            </a:p>
          </p:txBody>
        </p:sp>
        <p:sp>
          <p:nvSpPr>
            <p:cNvPr id="1443" name="矩形"/>
            <p:cNvSpPr txBox="1"/>
            <p:nvPr/>
          </p:nvSpPr>
          <p:spPr>
            <a:xfrm>
              <a:off x="0" y="394334"/>
              <a:ext cx="2176146" cy="999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50000"/>
                </a:lnSpc>
                <a:defRPr sz="900">
                  <a:solidFill>
                    <a:srgbClr val="333333"/>
                  </a:solidFill>
                  <a:latin typeface="宋体"/>
                  <a:ea typeface="宋体"/>
                  <a:cs typeface="宋体"/>
                  <a:sym typeface="宋体"/>
                </a:defRPr>
              </a:lvl1pPr>
            </a:lstStyle>
            <a:p>
              <a:pPr>
                <a:defRPr>
                  <a:latin typeface="PingFang SC Regular"/>
                  <a:ea typeface="PingFang SC Regular"/>
                  <a:cs typeface="PingFang SC Regular"/>
                  <a:sym typeface="PingFang SC Regular"/>
                </a:defRPr>
              </a:pPr>
              <a:r>
                <a:rPr>
                  <a:latin typeface="宋体"/>
                  <a:ea typeface="宋体"/>
                  <a:cs typeface="宋体"/>
                  <a:sym typeface="宋体"/>
                </a:rPr>
                <a:t>利用各种海内外资源，通过多种现代化传媒途径，形成最大的渗透力。我们的宣传策略是，全方位、全资源、全媒体主动策划与推进，包括人才、创新、资源平台。</a:t>
              </a:r>
            </a:p>
          </p:txBody>
        </p:sp>
      </p:grpSp>
      <p:grpSp>
        <p:nvGrpSpPr>
          <p:cNvPr id="1447" name="组合"/>
          <p:cNvGrpSpPr/>
          <p:nvPr/>
        </p:nvGrpSpPr>
        <p:grpSpPr>
          <a:xfrm>
            <a:off x="6359521" y="2687958"/>
            <a:ext cx="2176146" cy="2632076"/>
            <a:chOff x="0" y="0"/>
            <a:chExt cx="2176145" cy="2632074"/>
          </a:xfrm>
        </p:grpSpPr>
        <p:sp>
          <p:nvSpPr>
            <p:cNvPr id="1445" name="矩形"/>
            <p:cNvSpPr txBox="1"/>
            <p:nvPr/>
          </p:nvSpPr>
          <p:spPr>
            <a:xfrm>
              <a:off x="0" y="0"/>
              <a:ext cx="1167766" cy="345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404040"/>
                  </a:solidFill>
                  <a:latin typeface="思源黑体 Medium"/>
                  <a:ea typeface="思源黑体 Medium"/>
                  <a:cs typeface="思源黑体 Medium"/>
                  <a:sym typeface="思源黑体 Medium"/>
                </a:defRPr>
              </a:lvl1pPr>
            </a:lstStyle>
            <a:p>
              <a:pPr/>
              <a:r>
                <a:t>医院科学品牌</a:t>
              </a:r>
            </a:p>
          </p:txBody>
        </p:sp>
        <p:sp>
          <p:nvSpPr>
            <p:cNvPr id="1446" name="矩形"/>
            <p:cNvSpPr txBox="1"/>
            <p:nvPr/>
          </p:nvSpPr>
          <p:spPr>
            <a:xfrm>
              <a:off x="0" y="394333"/>
              <a:ext cx="2176146" cy="22377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150000"/>
                </a:lnSpc>
                <a:defRPr sz="9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医院的学科品牌建设，既是承担社会服务的需要，也是自身可持续发展的基础。确切地说，它是医院的生命和生产力，生产力决定生产关系，同时生产关系也反作用于生产力，所以学科建设一定是医院发展的动力，也是医院品牌重要组成部分。</a:t>
              </a:r>
            </a:p>
            <a:p>
              <a:pPr>
                <a:lnSpc>
                  <a:spcPct val="150000"/>
                </a:lnSpc>
                <a:defRPr sz="9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我们拥有</a:t>
              </a:r>
              <a:r>
                <a:t>30</a:t>
              </a:r>
              <a:r>
                <a:rPr>
                  <a:latin typeface="宋体"/>
                  <a:ea typeface="宋体"/>
                  <a:cs typeface="宋体"/>
                  <a:sym typeface="宋体"/>
                </a:rPr>
                <a:t>多位顶尖生物科技研究人员，已在国内外发表多项研究成果，我们可自行研发本医院美妆药品 。</a:t>
              </a:r>
            </a:p>
          </p:txBody>
        </p:sp>
      </p:grpSp>
      <p:sp>
        <p:nvSpPr>
          <p:cNvPr id="1448" name="矩形"/>
          <p:cNvSpPr txBox="1"/>
          <p:nvPr/>
        </p:nvSpPr>
        <p:spPr>
          <a:xfrm>
            <a:off x="743229" y="2858953"/>
            <a:ext cx="3067493" cy="247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latin typeface="Times New Roman"/>
                <a:ea typeface="Times New Roman"/>
                <a:cs typeface="Times New Roman"/>
                <a:sym typeface="Times New Roman"/>
              </a:defRPr>
            </a:pPr>
            <a:r>
              <a:rPr>
                <a:latin typeface="宋体"/>
                <a:ea typeface="宋体"/>
                <a:cs typeface="宋体"/>
                <a:sym typeface="宋体"/>
              </a:rPr>
              <a:t>医院结构也是品牌的组成部分，但最重要的在于人才。人才必须具备高级的教育背景，扎实的基础训练，能够胜任高级职称的工作，能够胜任行政领导岗位，或具备特殊的才能。</a:t>
            </a:r>
          </a:p>
          <a:p>
            <a:pPr>
              <a:defRPr sz="1100">
                <a:latin typeface="Times New Roman"/>
                <a:ea typeface="Times New Roman"/>
                <a:cs typeface="Times New Roman"/>
                <a:sym typeface="Times New Roman"/>
              </a:defRPr>
            </a:pPr>
          </a:p>
          <a:p>
            <a:pPr>
              <a:defRPr sz="1100">
                <a:latin typeface="Times New Roman"/>
                <a:ea typeface="Times New Roman"/>
                <a:cs typeface="Times New Roman"/>
                <a:sym typeface="Times New Roman"/>
              </a:defRPr>
            </a:pPr>
            <a:r>
              <a:rPr>
                <a:latin typeface="宋体"/>
                <a:ea typeface="宋体"/>
                <a:cs typeface="宋体"/>
                <a:sym typeface="宋体"/>
              </a:rPr>
              <a:t>由梁爵士领导的美非亚总商会由各方专业人士及专家构成，制定并做实了百名卓越专家团队，包括研究生导师、美国专科领军人物、美国学术界的权威人物。他们都是在本学科领域有所建树的本学科发展的领军人物，是美国或国际学术团体担任主导地位并负责过国家重大科研项目的首席专家。</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27"/>
                                        </p:tgtEl>
                                        <p:attrNameLst>
                                          <p:attrName>style.visibility</p:attrName>
                                        </p:attrNameLst>
                                      </p:cBhvr>
                                      <p:to>
                                        <p:strVal val="visible"/>
                                      </p:to>
                                    </p:set>
                                    <p:animEffect filter="dissolve" transition="in">
                                      <p:cBhvr>
                                        <p:cTn id="7" dur="500"/>
                                        <p:tgtEl>
                                          <p:spTgt spid="1427"/>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440"/>
                                        </p:tgtEl>
                                        <p:attrNameLst>
                                          <p:attrName>style.visibility</p:attrName>
                                        </p:attrNameLst>
                                      </p:cBhvr>
                                      <p:to>
                                        <p:strVal val="visible"/>
                                      </p:to>
                                    </p:set>
                                    <p:animEffect filter="dissolve" transition="in">
                                      <p:cBhvr>
                                        <p:cTn id="11" dur="2000"/>
                                        <p:tgtEl>
                                          <p:spTgt spid="1440"/>
                                        </p:tgtEl>
                                      </p:cBhvr>
                                    </p:animEffect>
                                  </p:childTnLst>
                                </p:cTn>
                              </p:par>
                            </p:childTnLst>
                          </p:cTn>
                        </p:par>
                        <p:par>
                          <p:cTn id="12" fill="hold">
                            <p:stCondLst>
                              <p:cond delay="2500"/>
                            </p:stCondLst>
                            <p:childTnLst>
                              <p:par>
                                <p:cTn id="13" presetClass="entr" nodeType="afterEffect" presetID="9" grpId="3" fill="hold">
                                  <p:stCondLst>
                                    <p:cond delay="0"/>
                                  </p:stCondLst>
                                  <p:iterate type="el" backwards="0">
                                    <p:tmAbs val="0"/>
                                  </p:iterate>
                                  <p:childTnLst>
                                    <p:set>
                                      <p:cBhvr>
                                        <p:cTn id="14" fill="hold"/>
                                        <p:tgtEl>
                                          <p:spTgt spid="1441"/>
                                        </p:tgtEl>
                                        <p:attrNameLst>
                                          <p:attrName>style.visibility</p:attrName>
                                        </p:attrNameLst>
                                      </p:cBhvr>
                                      <p:to>
                                        <p:strVal val="visible"/>
                                      </p:to>
                                    </p:set>
                                    <p:animEffect filter="dissolve" transition="in">
                                      <p:cBhvr>
                                        <p:cTn id="15" dur="500"/>
                                        <p:tgtEl>
                                          <p:spTgt spid="1441"/>
                                        </p:tgtEl>
                                      </p:cBhvr>
                                    </p:animEffect>
                                  </p:childTnLst>
                                </p:cTn>
                              </p:par>
                            </p:childTnLst>
                          </p:cTn>
                        </p:par>
                        <p:par>
                          <p:cTn id="16" fill="hold">
                            <p:stCondLst>
                              <p:cond delay="3000"/>
                            </p:stCondLst>
                            <p:childTnLst>
                              <p:par>
                                <p:cTn id="17" presetClass="entr" nodeType="afterEffect" presetID="9" grpId="4" fill="hold">
                                  <p:stCondLst>
                                    <p:cond delay="0"/>
                                  </p:stCondLst>
                                  <p:iterate type="el" backwards="0">
                                    <p:tmAbs val="0"/>
                                  </p:iterate>
                                  <p:childTnLst>
                                    <p:set>
                                      <p:cBhvr>
                                        <p:cTn id="18" fill="hold"/>
                                        <p:tgtEl>
                                          <p:spTgt spid="1444"/>
                                        </p:tgtEl>
                                        <p:attrNameLst>
                                          <p:attrName>style.visibility</p:attrName>
                                        </p:attrNameLst>
                                      </p:cBhvr>
                                      <p:to>
                                        <p:strVal val="visible"/>
                                      </p:to>
                                    </p:set>
                                    <p:animEffect filter="dissolve" transition="in">
                                      <p:cBhvr>
                                        <p:cTn id="19" dur="500"/>
                                        <p:tgtEl>
                                          <p:spTgt spid="1444"/>
                                        </p:tgtEl>
                                      </p:cBhvr>
                                    </p:animEffect>
                                  </p:childTnLst>
                                </p:cTn>
                              </p:par>
                            </p:childTnLst>
                          </p:cTn>
                        </p:par>
                        <p:par>
                          <p:cTn id="20" fill="hold">
                            <p:stCondLst>
                              <p:cond delay="3500"/>
                            </p:stCondLst>
                            <p:childTnLst>
                              <p:par>
                                <p:cTn id="21" presetClass="entr" nodeType="afterEffect" presetID="9" grpId="5" fill="hold">
                                  <p:stCondLst>
                                    <p:cond delay="0"/>
                                  </p:stCondLst>
                                  <p:iterate type="el" backwards="0">
                                    <p:tmAbs val="0"/>
                                  </p:iterate>
                                  <p:childTnLst>
                                    <p:set>
                                      <p:cBhvr>
                                        <p:cTn id="22" fill="hold"/>
                                        <p:tgtEl>
                                          <p:spTgt spid="1447"/>
                                        </p:tgtEl>
                                        <p:attrNameLst>
                                          <p:attrName>style.visibility</p:attrName>
                                        </p:attrNameLst>
                                      </p:cBhvr>
                                      <p:to>
                                        <p:strVal val="visible"/>
                                      </p:to>
                                    </p:set>
                                    <p:animEffect filter="dissolve" transition="in">
                                      <p:cBhvr>
                                        <p:cTn id="23" dur="500"/>
                                        <p:tgtEl>
                                          <p:spTgt spid="1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7" grpId="5"/>
      <p:bldP build="whole" bldLvl="1" animBg="1" rev="0" advAuto="0" spid="1427" grpId="1"/>
      <p:bldP build="whole" bldLvl="1" animBg="1" rev="0" advAuto="0" spid="1440" grpId="2"/>
      <p:bldP build="whole" bldLvl="1" animBg="1" rev="0" advAuto="0" spid="1444" grpId="4"/>
      <p:bldP build="whole" bldLvl="1" animBg="1" rev="0" advAuto="0" spid="1441"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452" name="矩形"/>
          <p:cNvSpPr txBox="1"/>
          <p:nvPr/>
        </p:nvSpPr>
        <p:spPr>
          <a:xfrm>
            <a:off x="3507899" y="379861"/>
            <a:ext cx="237029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02235E"/>
                </a:solidFill>
                <a:latin typeface="思源黑体 Medium"/>
                <a:ea typeface="思源黑体 Medium"/>
                <a:cs typeface="思源黑体 Medium"/>
                <a:sym typeface="思源黑体 Medium"/>
              </a:defRPr>
            </a:lvl1pPr>
          </a:lstStyle>
          <a:p>
            <a:pPr/>
            <a:r>
              <a:t>帮助整体包装运营技术</a:t>
            </a:r>
          </a:p>
        </p:txBody>
      </p:sp>
      <p:sp>
        <p:nvSpPr>
          <p:cNvPr id="1453" name="椭圆"/>
          <p:cNvSpPr/>
          <p:nvPr/>
        </p:nvSpPr>
        <p:spPr>
          <a:xfrm>
            <a:off x="3760975" y="1475190"/>
            <a:ext cx="391927" cy="391925"/>
          </a:xfrm>
          <a:prstGeom prst="ellipse">
            <a:avLst/>
          </a:prstGeom>
          <a:solidFill>
            <a:srgbClr val="02235E"/>
          </a:solidFill>
          <a:ln w="12700">
            <a:miter lim="400000"/>
          </a:ln>
        </p:spPr>
        <p:txBody>
          <a:bodyPr lIns="0" tIns="0" rIns="0" bIns="0"/>
          <a:lstStyle/>
          <a:p>
            <a:pPr>
              <a:defRPr>
                <a:latin typeface="Times New Roman"/>
                <a:ea typeface="Times New Roman"/>
                <a:cs typeface="Times New Roman"/>
                <a:sym typeface="Times New Roman"/>
              </a:defRPr>
            </a:pPr>
          </a:p>
        </p:txBody>
      </p:sp>
      <p:sp>
        <p:nvSpPr>
          <p:cNvPr id="1454" name="椭圆"/>
          <p:cNvSpPr/>
          <p:nvPr/>
        </p:nvSpPr>
        <p:spPr>
          <a:xfrm>
            <a:off x="3760975" y="2605838"/>
            <a:ext cx="391927" cy="391925"/>
          </a:xfrm>
          <a:prstGeom prst="ellipse">
            <a:avLst/>
          </a:prstGeom>
          <a:solidFill>
            <a:srgbClr val="02235E"/>
          </a:solidFill>
          <a:ln w="12700">
            <a:miter lim="400000"/>
          </a:ln>
        </p:spPr>
        <p:txBody>
          <a:bodyPr lIns="0" tIns="0" rIns="0" bIns="0"/>
          <a:lstStyle/>
          <a:p>
            <a:pPr>
              <a:defRPr>
                <a:latin typeface="Times New Roman"/>
                <a:ea typeface="Times New Roman"/>
                <a:cs typeface="Times New Roman"/>
                <a:sym typeface="Times New Roman"/>
              </a:defRPr>
            </a:pPr>
          </a:p>
        </p:txBody>
      </p:sp>
      <p:sp>
        <p:nvSpPr>
          <p:cNvPr id="1455" name="椭圆"/>
          <p:cNvSpPr/>
          <p:nvPr/>
        </p:nvSpPr>
        <p:spPr>
          <a:xfrm>
            <a:off x="3760975" y="3713352"/>
            <a:ext cx="391927" cy="391925"/>
          </a:xfrm>
          <a:prstGeom prst="ellipse">
            <a:avLst/>
          </a:prstGeom>
          <a:solidFill>
            <a:srgbClr val="02235E"/>
          </a:solidFill>
          <a:ln w="12700">
            <a:miter lim="400000"/>
          </a:ln>
        </p:spPr>
        <p:txBody>
          <a:bodyPr lIns="0" tIns="0" rIns="0" bIns="0"/>
          <a:lstStyle/>
          <a:p>
            <a:pPr>
              <a:defRPr>
                <a:latin typeface="Times New Roman"/>
                <a:ea typeface="Times New Roman"/>
                <a:cs typeface="Times New Roman"/>
                <a:sym typeface="Times New Roman"/>
              </a:defRPr>
            </a:pPr>
          </a:p>
        </p:txBody>
      </p:sp>
      <p:grpSp>
        <p:nvGrpSpPr>
          <p:cNvPr id="1460" name="组合"/>
          <p:cNvGrpSpPr/>
          <p:nvPr/>
        </p:nvGrpSpPr>
        <p:grpSpPr>
          <a:xfrm>
            <a:off x="984885" y="-104775"/>
            <a:ext cx="1741325" cy="4050663"/>
            <a:chOff x="0" y="0"/>
            <a:chExt cx="1741324" cy="4050661"/>
          </a:xfrm>
        </p:grpSpPr>
        <p:sp>
          <p:nvSpPr>
            <p:cNvPr id="1456" name="椭圆"/>
            <p:cNvSpPr/>
            <p:nvPr/>
          </p:nvSpPr>
          <p:spPr>
            <a:xfrm>
              <a:off x="0" y="2145664"/>
              <a:ext cx="1383031" cy="1439545"/>
            </a:xfrm>
            <a:prstGeom prst="ellipse">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57" name="曲线"/>
            <p:cNvSpPr/>
            <p:nvPr/>
          </p:nvSpPr>
          <p:spPr>
            <a:xfrm>
              <a:off x="774382" y="0"/>
              <a:ext cx="966943" cy="222868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612" y="0"/>
                  </a:moveTo>
                  <a:cubicBezTo>
                    <a:pt x="12760" y="901"/>
                    <a:pt x="21600" y="5532"/>
                    <a:pt x="21448" y="10912"/>
                  </a:cubicBezTo>
                  <a:cubicBezTo>
                    <a:pt x="21294" y="16298"/>
                    <a:pt x="12196" y="20831"/>
                    <a:pt x="0" y="21600"/>
                  </a:cubicBezTo>
                </a:path>
              </a:pathLst>
            </a:custGeom>
            <a:noFill/>
            <a:ln w="28575" cap="flat">
              <a:solidFill>
                <a:srgbClr val="7F7F7F"/>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58" name="椭圆"/>
            <p:cNvSpPr/>
            <p:nvPr/>
          </p:nvSpPr>
          <p:spPr>
            <a:xfrm>
              <a:off x="862965" y="3936999"/>
              <a:ext cx="113665" cy="113663"/>
            </a:xfrm>
            <a:prstGeom prst="ellipse">
              <a:avLst/>
            </a:prstGeom>
            <a:solidFill>
              <a:srgbClr val="404040"/>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59" name="椭圆"/>
            <p:cNvSpPr/>
            <p:nvPr/>
          </p:nvSpPr>
          <p:spPr>
            <a:xfrm>
              <a:off x="862965" y="1692908"/>
              <a:ext cx="113665" cy="113667"/>
            </a:xfrm>
            <a:prstGeom prst="ellipse">
              <a:avLst/>
            </a:prstGeom>
            <a:solidFill>
              <a:srgbClr val="404040"/>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461" name="矩形"/>
          <p:cNvSpPr txBox="1"/>
          <p:nvPr/>
        </p:nvSpPr>
        <p:spPr>
          <a:xfrm>
            <a:off x="3784279" y="1511586"/>
            <a:ext cx="231203"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514350">
              <a:defRPr sz="1500">
                <a:solidFill>
                  <a:schemeClr val="accent3">
                    <a:lumOff val="44000"/>
                  </a:schemeClr>
                </a:solidFill>
                <a:latin typeface="思源黑体 Medium"/>
                <a:ea typeface="思源黑体 Medium"/>
                <a:cs typeface="思源黑体 Medium"/>
                <a:sym typeface="思源黑体 Medium"/>
              </a:defRPr>
            </a:lvl1pPr>
          </a:lstStyle>
          <a:p>
            <a:pPr/>
            <a:r>
              <a:t>A</a:t>
            </a:r>
          </a:p>
        </p:txBody>
      </p:sp>
      <p:sp>
        <p:nvSpPr>
          <p:cNvPr id="1462" name="矩形"/>
          <p:cNvSpPr txBox="1"/>
          <p:nvPr/>
        </p:nvSpPr>
        <p:spPr>
          <a:xfrm>
            <a:off x="3793804" y="2664586"/>
            <a:ext cx="231203"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514350">
              <a:defRPr sz="1500">
                <a:solidFill>
                  <a:schemeClr val="accent3">
                    <a:lumOff val="44000"/>
                  </a:schemeClr>
                </a:solidFill>
                <a:latin typeface="思源黑体 Medium"/>
                <a:ea typeface="思源黑体 Medium"/>
                <a:cs typeface="思源黑体 Medium"/>
                <a:sym typeface="思源黑体 Medium"/>
              </a:defRPr>
            </a:lvl1pPr>
          </a:lstStyle>
          <a:p>
            <a:pPr/>
            <a:r>
              <a:t>B</a:t>
            </a:r>
          </a:p>
        </p:txBody>
      </p:sp>
      <p:sp>
        <p:nvSpPr>
          <p:cNvPr id="1463" name="矩形"/>
          <p:cNvSpPr txBox="1"/>
          <p:nvPr/>
        </p:nvSpPr>
        <p:spPr>
          <a:xfrm>
            <a:off x="3784279" y="3757896"/>
            <a:ext cx="241714"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514350">
              <a:defRPr sz="1500">
                <a:solidFill>
                  <a:schemeClr val="accent3">
                    <a:lumOff val="44000"/>
                  </a:schemeClr>
                </a:solidFill>
                <a:latin typeface="思源黑体 Medium"/>
                <a:ea typeface="思源黑体 Medium"/>
                <a:cs typeface="思源黑体 Medium"/>
                <a:sym typeface="思源黑体 Medium"/>
              </a:defRPr>
            </a:lvl1pPr>
          </a:lstStyle>
          <a:p>
            <a:pPr/>
            <a:r>
              <a:t>C</a:t>
            </a:r>
          </a:p>
        </p:txBody>
      </p:sp>
      <p:grpSp>
        <p:nvGrpSpPr>
          <p:cNvPr id="1466" name="组合"/>
          <p:cNvGrpSpPr/>
          <p:nvPr/>
        </p:nvGrpSpPr>
        <p:grpSpPr>
          <a:xfrm>
            <a:off x="4407535" y="1135380"/>
            <a:ext cx="3928745" cy="947423"/>
            <a:chOff x="0" y="0"/>
            <a:chExt cx="3928743" cy="947421"/>
          </a:xfrm>
        </p:grpSpPr>
        <p:sp>
          <p:nvSpPr>
            <p:cNvPr id="1464" name="矩形"/>
            <p:cNvSpPr txBox="1"/>
            <p:nvPr/>
          </p:nvSpPr>
          <p:spPr>
            <a:xfrm>
              <a:off x="0" y="0"/>
              <a:ext cx="116776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404040"/>
                  </a:solidFill>
                  <a:latin typeface="思源黑体 Medium"/>
                  <a:ea typeface="思源黑体 Medium"/>
                  <a:cs typeface="思源黑体 Medium"/>
                  <a:sym typeface="思源黑体 Medium"/>
                </a:defRPr>
              </a:lvl1pPr>
            </a:lstStyle>
            <a:p>
              <a:pPr/>
              <a:r>
                <a:t>我们会提供详的运营方案</a:t>
              </a:r>
            </a:p>
          </p:txBody>
        </p:sp>
        <p:sp>
          <p:nvSpPr>
            <p:cNvPr id="1465" name="矩形"/>
            <p:cNvSpPr txBox="1"/>
            <p:nvPr/>
          </p:nvSpPr>
          <p:spPr>
            <a:xfrm>
              <a:off x="0" y="322581"/>
              <a:ext cx="3928744"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600"/>
                </a:spcBef>
                <a:defRPr sz="1000">
                  <a:solidFill>
                    <a:srgbClr val="1A1A1A"/>
                  </a:solidFill>
                  <a:latin typeface="-apple-system"/>
                  <a:ea typeface="-apple-system"/>
                  <a:cs typeface="-apple-system"/>
                  <a:sym typeface="-apple-system"/>
                </a:defRPr>
              </a:pPr>
            </a:p>
            <a:p>
              <a:pPr>
                <a:lnSpc>
                  <a:spcPct val="150000"/>
                </a:lnSpc>
                <a:defRPr sz="1000">
                  <a:solidFill>
                    <a:srgbClr val="404040"/>
                  </a:solidFill>
                  <a:latin typeface="思源黑体 Medium"/>
                  <a:ea typeface="思源黑体 Medium"/>
                  <a:cs typeface="思源黑体 Medium"/>
                  <a:sym typeface="思源黑体 Medium"/>
                </a:defRPr>
              </a:pPr>
              <a:r>
                <a:t>市场分析 产品定位 宣传渠道 制定目标 团队架构  团队管理</a:t>
              </a:r>
            </a:p>
          </p:txBody>
        </p:sp>
      </p:grpSp>
      <p:sp>
        <p:nvSpPr>
          <p:cNvPr id="1467" name="矩形"/>
          <p:cNvSpPr txBox="1"/>
          <p:nvPr/>
        </p:nvSpPr>
        <p:spPr>
          <a:xfrm>
            <a:off x="4439920" y="3888105"/>
            <a:ext cx="3928746"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0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着力打造的新型国际社区</a:t>
            </a:r>
            <a:r>
              <a:rPr>
                <a:latin typeface="宋体"/>
                <a:ea typeface="宋体"/>
                <a:cs typeface="宋体"/>
                <a:sym typeface="宋体"/>
              </a:rPr>
              <a:t>医院</a:t>
            </a:r>
            <a:r>
              <a:rPr>
                <a:latin typeface="宋体"/>
                <a:ea typeface="宋体"/>
                <a:cs typeface="宋体"/>
                <a:sym typeface="宋体"/>
              </a:rPr>
              <a:t>，首次引进美国全科医生，将为患者提供的医疗服务落实到线下社区，打造线上线下医疗服务闭环，更好地保障患者健康。</a:t>
            </a:r>
          </a:p>
        </p:txBody>
      </p:sp>
      <p:sp>
        <p:nvSpPr>
          <p:cNvPr id="1468" name="矩形"/>
          <p:cNvSpPr txBox="1"/>
          <p:nvPr/>
        </p:nvSpPr>
        <p:spPr>
          <a:xfrm>
            <a:off x="4455726" y="2518371"/>
            <a:ext cx="4286185" cy="108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solidFill>
                  <a:srgbClr val="191919"/>
                </a:solidFill>
                <a:latin typeface="PingFang SC Regular"/>
                <a:ea typeface="PingFang SC Regular"/>
                <a:cs typeface="PingFang SC Regular"/>
                <a:sym typeface="PingFang SC Regular"/>
              </a:defRPr>
            </a:pPr>
            <a:r>
              <a:rPr>
                <a:latin typeface="宋体"/>
                <a:ea typeface="宋体"/>
                <a:cs typeface="宋体"/>
                <a:sym typeface="宋体"/>
              </a:rPr>
              <a:t>合作医院</a:t>
            </a:r>
          </a:p>
          <a:p>
            <a:pPr>
              <a:defRPr sz="900">
                <a:solidFill>
                  <a:srgbClr val="191919"/>
                </a:solidFill>
                <a:latin typeface="PingFang SC Regular"/>
                <a:ea typeface="PingFang SC Regular"/>
                <a:cs typeface="PingFang SC Regular"/>
                <a:sym typeface="PingFang SC Regular"/>
              </a:defRPr>
            </a:pPr>
            <a:r>
              <a:rPr>
                <a:latin typeface="宋体"/>
                <a:ea typeface="宋体"/>
                <a:cs typeface="宋体"/>
                <a:sym typeface="宋体"/>
              </a:rPr>
              <a:t>美国顶级医院在科研及治疗领域都有丰富的经验，合作医院可将这些经验顺利复制，从而提升合作医院的营运管理水平；其次是人员层面，借助于与美国顶级医院的合作培训项目，合作医院能够缩短自身医务人员和顶级医院之间的实力差距，实现医疗水平的提升；最后是医院管理的层面，</a:t>
            </a:r>
            <a:r>
              <a:t>MDT</a:t>
            </a:r>
            <a:r>
              <a:rPr>
                <a:latin typeface="宋体"/>
                <a:ea typeface="宋体"/>
                <a:cs typeface="宋体"/>
                <a:sym typeface="宋体"/>
              </a:rPr>
              <a:t>多学科会诊的理念被反复强调，管理上合作医院和美国顶级医院合作可以提升诊治方案的水平。</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52"/>
                                        </p:tgtEl>
                                        <p:attrNameLst>
                                          <p:attrName>style.visibility</p:attrName>
                                        </p:attrNameLst>
                                      </p:cBhvr>
                                      <p:to>
                                        <p:strVal val="visible"/>
                                      </p:to>
                                    </p:set>
                                    <p:animEffect filter="dissolve" transition="in">
                                      <p:cBhvr>
                                        <p:cTn id="7" dur="500"/>
                                        <p:tgtEl>
                                          <p:spTgt spid="145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460"/>
                                        </p:tgtEl>
                                        <p:attrNameLst>
                                          <p:attrName>style.visibility</p:attrName>
                                        </p:attrNameLst>
                                      </p:cBhvr>
                                      <p:to>
                                        <p:strVal val="visible"/>
                                      </p:to>
                                    </p:set>
                                    <p:animEffect filter="dissolve" transition="in">
                                      <p:cBhvr>
                                        <p:cTn id="11" dur="2000"/>
                                        <p:tgtEl>
                                          <p:spTgt spid="1460"/>
                                        </p:tgtEl>
                                      </p:cBhvr>
                                    </p:animEffect>
                                  </p:childTnLst>
                                </p:cTn>
                              </p:par>
                            </p:childTnLst>
                          </p:cTn>
                        </p:par>
                        <p:par>
                          <p:cTn id="12" fill="hold">
                            <p:stCondLst>
                              <p:cond delay="2500"/>
                            </p:stCondLst>
                            <p:childTnLst>
                              <p:par>
                                <p:cTn id="13" presetClass="entr" nodeType="afterEffect" presetSubtype="4" presetID="2" grpId="3" fill="hold">
                                  <p:stCondLst>
                                    <p:cond delay="0"/>
                                  </p:stCondLst>
                                  <p:iterate type="el" backwards="0">
                                    <p:tmAbs val="0"/>
                                  </p:iterate>
                                  <p:childTnLst>
                                    <p:set>
                                      <p:cBhvr>
                                        <p:cTn id="14" fill="hold"/>
                                        <p:tgtEl>
                                          <p:spTgt spid="1453"/>
                                        </p:tgtEl>
                                        <p:attrNameLst>
                                          <p:attrName>style.visibility</p:attrName>
                                        </p:attrNameLst>
                                      </p:cBhvr>
                                      <p:to>
                                        <p:strVal val="visible"/>
                                      </p:to>
                                    </p:set>
                                    <p:anim calcmode="lin" valueType="num">
                                      <p:cBhvr>
                                        <p:cTn id="15" dur="1000" fill="hold"/>
                                        <p:tgtEl>
                                          <p:spTgt spid="1453"/>
                                        </p:tgtEl>
                                        <p:attrNameLst>
                                          <p:attrName>ppt_x</p:attrName>
                                        </p:attrNameLst>
                                      </p:cBhvr>
                                      <p:tavLst>
                                        <p:tav tm="0">
                                          <p:val>
                                            <p:strVal val="#ppt_x"/>
                                          </p:val>
                                        </p:tav>
                                        <p:tav tm="100000">
                                          <p:val>
                                            <p:strVal val="#ppt_x"/>
                                          </p:val>
                                        </p:tav>
                                      </p:tavLst>
                                    </p:anim>
                                    <p:anim calcmode="lin" valueType="num">
                                      <p:cBhvr>
                                        <p:cTn id="16" dur="1000" fill="hold"/>
                                        <p:tgtEl>
                                          <p:spTgt spid="1453"/>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Class="entr" nodeType="afterEffect" presetSubtype="4" presetID="2" grpId="4" fill="hold">
                                  <p:stCondLst>
                                    <p:cond delay="0"/>
                                  </p:stCondLst>
                                  <p:iterate type="el" backwards="0">
                                    <p:tmAbs val="0"/>
                                  </p:iterate>
                                  <p:childTnLst>
                                    <p:set>
                                      <p:cBhvr>
                                        <p:cTn id="19" fill="hold"/>
                                        <p:tgtEl>
                                          <p:spTgt spid="1454"/>
                                        </p:tgtEl>
                                        <p:attrNameLst>
                                          <p:attrName>style.visibility</p:attrName>
                                        </p:attrNameLst>
                                      </p:cBhvr>
                                      <p:to>
                                        <p:strVal val="visible"/>
                                      </p:to>
                                    </p:set>
                                    <p:anim calcmode="lin" valueType="num">
                                      <p:cBhvr>
                                        <p:cTn id="20" dur="1000" fill="hold"/>
                                        <p:tgtEl>
                                          <p:spTgt spid="1454"/>
                                        </p:tgtEl>
                                        <p:attrNameLst>
                                          <p:attrName>ppt_x</p:attrName>
                                        </p:attrNameLst>
                                      </p:cBhvr>
                                      <p:tavLst>
                                        <p:tav tm="0">
                                          <p:val>
                                            <p:strVal val="#ppt_x"/>
                                          </p:val>
                                        </p:tav>
                                        <p:tav tm="100000">
                                          <p:val>
                                            <p:strVal val="#ppt_x"/>
                                          </p:val>
                                        </p:tav>
                                      </p:tavLst>
                                    </p:anim>
                                    <p:anim calcmode="lin" valueType="num">
                                      <p:cBhvr>
                                        <p:cTn id="21" dur="1000" fill="hold"/>
                                        <p:tgtEl>
                                          <p:spTgt spid="1454"/>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Class="entr" nodeType="afterEffect" presetSubtype="4" presetID="2" grpId="5" fill="hold">
                                  <p:stCondLst>
                                    <p:cond delay="0"/>
                                  </p:stCondLst>
                                  <p:iterate type="el" backwards="0">
                                    <p:tmAbs val="0"/>
                                  </p:iterate>
                                  <p:childTnLst>
                                    <p:set>
                                      <p:cBhvr>
                                        <p:cTn id="24" fill="hold"/>
                                        <p:tgtEl>
                                          <p:spTgt spid="1455"/>
                                        </p:tgtEl>
                                        <p:attrNameLst>
                                          <p:attrName>style.visibility</p:attrName>
                                        </p:attrNameLst>
                                      </p:cBhvr>
                                      <p:to>
                                        <p:strVal val="visible"/>
                                      </p:to>
                                    </p:set>
                                    <p:anim calcmode="lin" valueType="num">
                                      <p:cBhvr>
                                        <p:cTn id="25" dur="1000" fill="hold"/>
                                        <p:tgtEl>
                                          <p:spTgt spid="1455"/>
                                        </p:tgtEl>
                                        <p:attrNameLst>
                                          <p:attrName>ppt_x</p:attrName>
                                        </p:attrNameLst>
                                      </p:cBhvr>
                                      <p:tavLst>
                                        <p:tav tm="0">
                                          <p:val>
                                            <p:strVal val="#ppt_x"/>
                                          </p:val>
                                        </p:tav>
                                        <p:tav tm="100000">
                                          <p:val>
                                            <p:strVal val="#ppt_x"/>
                                          </p:val>
                                        </p:tav>
                                      </p:tavLst>
                                    </p:anim>
                                    <p:anim calcmode="lin" valueType="num">
                                      <p:cBhvr>
                                        <p:cTn id="26" dur="1000" fill="hold"/>
                                        <p:tgtEl>
                                          <p:spTgt spid="1455"/>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Class="entr" nodeType="afterEffect" presetSubtype="4" presetID="2" grpId="6" fill="hold">
                                  <p:stCondLst>
                                    <p:cond delay="0"/>
                                  </p:stCondLst>
                                  <p:iterate type="el" backwards="0">
                                    <p:tmAbs val="0"/>
                                  </p:iterate>
                                  <p:childTnLst>
                                    <p:set>
                                      <p:cBhvr>
                                        <p:cTn id="29" fill="hold"/>
                                        <p:tgtEl>
                                          <p:spTgt spid="1461"/>
                                        </p:tgtEl>
                                        <p:attrNameLst>
                                          <p:attrName>style.visibility</p:attrName>
                                        </p:attrNameLst>
                                      </p:cBhvr>
                                      <p:to>
                                        <p:strVal val="visible"/>
                                      </p:to>
                                    </p:set>
                                    <p:anim calcmode="lin" valueType="num">
                                      <p:cBhvr>
                                        <p:cTn id="30" dur="1000" fill="hold"/>
                                        <p:tgtEl>
                                          <p:spTgt spid="1461"/>
                                        </p:tgtEl>
                                        <p:attrNameLst>
                                          <p:attrName>ppt_x</p:attrName>
                                        </p:attrNameLst>
                                      </p:cBhvr>
                                      <p:tavLst>
                                        <p:tav tm="0">
                                          <p:val>
                                            <p:strVal val="#ppt_x"/>
                                          </p:val>
                                        </p:tav>
                                        <p:tav tm="100000">
                                          <p:val>
                                            <p:strVal val="#ppt_x"/>
                                          </p:val>
                                        </p:tav>
                                      </p:tavLst>
                                    </p:anim>
                                    <p:anim calcmode="lin" valueType="num">
                                      <p:cBhvr>
                                        <p:cTn id="31" dur="1000" fill="hold"/>
                                        <p:tgtEl>
                                          <p:spTgt spid="1461"/>
                                        </p:tgtEl>
                                        <p:attrNameLst>
                                          <p:attrName>ppt_y</p:attrName>
                                        </p:attrNameLst>
                                      </p:cBhvr>
                                      <p:tavLst>
                                        <p:tav tm="0">
                                          <p:val>
                                            <p:strVal val="1+#ppt_h/2"/>
                                          </p:val>
                                        </p:tav>
                                        <p:tav tm="100000">
                                          <p:val>
                                            <p:strVal val="#ppt_y"/>
                                          </p:val>
                                        </p:tav>
                                      </p:tavLst>
                                    </p:anim>
                                  </p:childTnLst>
                                </p:cTn>
                              </p:par>
                            </p:childTnLst>
                          </p:cTn>
                        </p:par>
                        <p:par>
                          <p:cTn id="32" fill="hold">
                            <p:stCondLst>
                              <p:cond delay="6500"/>
                            </p:stCondLst>
                            <p:childTnLst>
                              <p:par>
                                <p:cTn id="33" presetClass="entr" nodeType="afterEffect" presetSubtype="4" presetID="2" grpId="7" fill="hold">
                                  <p:stCondLst>
                                    <p:cond delay="0"/>
                                  </p:stCondLst>
                                  <p:iterate type="el" backwards="0">
                                    <p:tmAbs val="0"/>
                                  </p:iterate>
                                  <p:childTnLst>
                                    <p:set>
                                      <p:cBhvr>
                                        <p:cTn id="34" fill="hold"/>
                                        <p:tgtEl>
                                          <p:spTgt spid="1462"/>
                                        </p:tgtEl>
                                        <p:attrNameLst>
                                          <p:attrName>style.visibility</p:attrName>
                                        </p:attrNameLst>
                                      </p:cBhvr>
                                      <p:to>
                                        <p:strVal val="visible"/>
                                      </p:to>
                                    </p:set>
                                    <p:anim calcmode="lin" valueType="num">
                                      <p:cBhvr>
                                        <p:cTn id="35" dur="1000" fill="hold"/>
                                        <p:tgtEl>
                                          <p:spTgt spid="1462"/>
                                        </p:tgtEl>
                                        <p:attrNameLst>
                                          <p:attrName>ppt_x</p:attrName>
                                        </p:attrNameLst>
                                      </p:cBhvr>
                                      <p:tavLst>
                                        <p:tav tm="0">
                                          <p:val>
                                            <p:strVal val="#ppt_x"/>
                                          </p:val>
                                        </p:tav>
                                        <p:tav tm="100000">
                                          <p:val>
                                            <p:strVal val="#ppt_x"/>
                                          </p:val>
                                        </p:tav>
                                      </p:tavLst>
                                    </p:anim>
                                    <p:anim calcmode="lin" valueType="num">
                                      <p:cBhvr>
                                        <p:cTn id="36" dur="1000" fill="hold"/>
                                        <p:tgtEl>
                                          <p:spTgt spid="1462"/>
                                        </p:tgtEl>
                                        <p:attrNameLst>
                                          <p:attrName>ppt_y</p:attrName>
                                        </p:attrNameLst>
                                      </p:cBhvr>
                                      <p:tavLst>
                                        <p:tav tm="0">
                                          <p:val>
                                            <p:strVal val="1+#ppt_h/2"/>
                                          </p:val>
                                        </p:tav>
                                        <p:tav tm="100000">
                                          <p:val>
                                            <p:strVal val="#ppt_y"/>
                                          </p:val>
                                        </p:tav>
                                      </p:tavLst>
                                    </p:anim>
                                  </p:childTnLst>
                                </p:cTn>
                              </p:par>
                            </p:childTnLst>
                          </p:cTn>
                        </p:par>
                        <p:par>
                          <p:cTn id="37" fill="hold">
                            <p:stCondLst>
                              <p:cond delay="7500"/>
                            </p:stCondLst>
                            <p:childTnLst>
                              <p:par>
                                <p:cTn id="38" presetClass="entr" nodeType="afterEffect" presetSubtype="4" presetID="2" grpId="8" fill="hold">
                                  <p:stCondLst>
                                    <p:cond delay="0"/>
                                  </p:stCondLst>
                                  <p:iterate type="el" backwards="0">
                                    <p:tmAbs val="0"/>
                                  </p:iterate>
                                  <p:childTnLst>
                                    <p:set>
                                      <p:cBhvr>
                                        <p:cTn id="39" fill="hold"/>
                                        <p:tgtEl>
                                          <p:spTgt spid="1463"/>
                                        </p:tgtEl>
                                        <p:attrNameLst>
                                          <p:attrName>style.visibility</p:attrName>
                                        </p:attrNameLst>
                                      </p:cBhvr>
                                      <p:to>
                                        <p:strVal val="visible"/>
                                      </p:to>
                                    </p:set>
                                    <p:anim calcmode="lin" valueType="num">
                                      <p:cBhvr>
                                        <p:cTn id="40" dur="1000" fill="hold"/>
                                        <p:tgtEl>
                                          <p:spTgt spid="1463"/>
                                        </p:tgtEl>
                                        <p:attrNameLst>
                                          <p:attrName>ppt_x</p:attrName>
                                        </p:attrNameLst>
                                      </p:cBhvr>
                                      <p:tavLst>
                                        <p:tav tm="0">
                                          <p:val>
                                            <p:strVal val="#ppt_x"/>
                                          </p:val>
                                        </p:tav>
                                        <p:tav tm="100000">
                                          <p:val>
                                            <p:strVal val="#ppt_x"/>
                                          </p:val>
                                        </p:tav>
                                      </p:tavLst>
                                    </p:anim>
                                    <p:anim calcmode="lin" valueType="num">
                                      <p:cBhvr>
                                        <p:cTn id="41" dur="1000" fill="hold"/>
                                        <p:tgtEl>
                                          <p:spTgt spid="1463"/>
                                        </p:tgtEl>
                                        <p:attrNameLst>
                                          <p:attrName>ppt_y</p:attrName>
                                        </p:attrNameLst>
                                      </p:cBhvr>
                                      <p:tavLst>
                                        <p:tav tm="0">
                                          <p:val>
                                            <p:strVal val="1+#ppt_h/2"/>
                                          </p:val>
                                        </p:tav>
                                        <p:tav tm="100000">
                                          <p:val>
                                            <p:strVal val="#ppt_y"/>
                                          </p:val>
                                        </p:tav>
                                      </p:tavLst>
                                    </p:anim>
                                  </p:childTnLst>
                                </p:cTn>
                              </p:par>
                            </p:childTnLst>
                          </p:cTn>
                        </p:par>
                        <p:par>
                          <p:cTn id="42" fill="hold">
                            <p:stCondLst>
                              <p:cond delay="8500"/>
                            </p:stCondLst>
                            <p:childTnLst>
                              <p:par>
                                <p:cTn id="43" presetClass="entr" nodeType="afterEffect" presetID="9" grpId="9" fill="hold">
                                  <p:stCondLst>
                                    <p:cond delay="0"/>
                                  </p:stCondLst>
                                  <p:iterate type="el" backwards="0">
                                    <p:tmAbs val="0"/>
                                  </p:iterate>
                                  <p:childTnLst>
                                    <p:set>
                                      <p:cBhvr>
                                        <p:cTn id="44" fill="hold"/>
                                        <p:tgtEl>
                                          <p:spTgt spid="1466"/>
                                        </p:tgtEl>
                                        <p:attrNameLst>
                                          <p:attrName>style.visibility</p:attrName>
                                        </p:attrNameLst>
                                      </p:cBhvr>
                                      <p:to>
                                        <p:strVal val="visible"/>
                                      </p:to>
                                    </p:set>
                                    <p:animEffect filter="dissolve" transition="in">
                                      <p:cBhvr>
                                        <p:cTn id="45" dur="500"/>
                                        <p:tgtEl>
                                          <p:spTgt spid="1466"/>
                                        </p:tgtEl>
                                      </p:cBhvr>
                                    </p:animEffect>
                                  </p:childTnLst>
                                </p:cTn>
                              </p:par>
                            </p:childTnLst>
                          </p:cTn>
                        </p:par>
                        <p:par>
                          <p:cTn id="46" fill="hold">
                            <p:stCondLst>
                              <p:cond delay="9000"/>
                            </p:stCondLst>
                            <p:childTnLst>
                              <p:par>
                                <p:cTn id="47" presetClass="entr" nodeType="afterEffect" presetID="9" grpId="10" fill="hold">
                                  <p:stCondLst>
                                    <p:cond delay="0"/>
                                  </p:stCondLst>
                                  <p:iterate type="el" backwards="0">
                                    <p:tmAbs val="0"/>
                                  </p:iterate>
                                  <p:childTnLst>
                                    <p:set>
                                      <p:cBhvr>
                                        <p:cTn id="48" fill="hold"/>
                                        <p:tgtEl>
                                          <p:spTgt spid="1467"/>
                                        </p:tgtEl>
                                        <p:attrNameLst>
                                          <p:attrName>style.visibility</p:attrName>
                                        </p:attrNameLst>
                                      </p:cBhvr>
                                      <p:to>
                                        <p:strVal val="visible"/>
                                      </p:to>
                                    </p:set>
                                    <p:animEffect filter="dissolve" transition="in">
                                      <p:cBhvr>
                                        <p:cTn id="49" dur="500"/>
                                        <p:tgtEl>
                                          <p:spTgt spid="1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5" grpId="5"/>
      <p:bldP build="whole" bldLvl="1" animBg="1" rev="0" advAuto="0" spid="1460" grpId="2"/>
      <p:bldP build="whole" bldLvl="1" animBg="1" rev="0" advAuto="0" spid="1462" grpId="7"/>
      <p:bldP build="whole" bldLvl="1" animBg="1" rev="0" advAuto="0" spid="1461" grpId="6"/>
      <p:bldP build="whole" bldLvl="1" animBg="1" rev="0" advAuto="0" spid="1454" grpId="4"/>
      <p:bldP build="whole" bldLvl="1" animBg="1" rev="0" advAuto="0" spid="1463" grpId="8"/>
      <p:bldP build="whole" bldLvl="1" animBg="1" rev="0" advAuto="0" spid="1466" grpId="9"/>
      <p:bldP build="whole" bldLvl="1" animBg="1" rev="0" advAuto="0" spid="1453" grpId="3"/>
      <p:bldP build="whole" bldLvl="1" animBg="1" rev="0" advAuto="0" spid="1452" grpId="1"/>
      <p:bldP build="whole" bldLvl="1" animBg="1" rev="0" advAuto="0" spid="1467" grpId="10"/>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472" name="矩形"/>
          <p:cNvSpPr txBox="1"/>
          <p:nvPr/>
        </p:nvSpPr>
        <p:spPr>
          <a:xfrm>
            <a:off x="3380899" y="252860"/>
            <a:ext cx="237029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atin typeface="思源黑体 Medium"/>
                <a:ea typeface="思源黑体 Medium"/>
                <a:cs typeface="思源黑体 Medium"/>
                <a:sym typeface="思源黑体 Medium"/>
              </a:defRPr>
            </a:lvl1pPr>
          </a:lstStyle>
          <a:p>
            <a:pPr/>
            <a:r>
              <a:t>帮助引进美国医疗机械设备方案</a:t>
            </a:r>
          </a:p>
        </p:txBody>
      </p:sp>
      <p:sp>
        <p:nvSpPr>
          <p:cNvPr id="1473" name="椭圆"/>
          <p:cNvSpPr/>
          <p:nvPr/>
        </p:nvSpPr>
        <p:spPr>
          <a:xfrm>
            <a:off x="4710965" y="2181249"/>
            <a:ext cx="400469" cy="402157"/>
          </a:xfrm>
          <a:prstGeom prst="ellipse">
            <a:avLst/>
          </a:prstGeom>
          <a:solidFill>
            <a:srgbClr val="02235E"/>
          </a:solidFill>
          <a:ln w="12700">
            <a:miter lim="400000"/>
          </a:ln>
        </p:spPr>
        <p:txBody>
          <a:bodyPr lIns="0" tIns="0" rIns="0" bIns="0"/>
          <a:lstStyle/>
          <a:p>
            <a:pPr>
              <a:defRPr>
                <a:latin typeface="Times New Roman"/>
                <a:ea typeface="Times New Roman"/>
                <a:cs typeface="Times New Roman"/>
                <a:sym typeface="Times New Roman"/>
              </a:defRPr>
            </a:pPr>
          </a:p>
        </p:txBody>
      </p:sp>
      <p:sp>
        <p:nvSpPr>
          <p:cNvPr id="1474" name="椭圆"/>
          <p:cNvSpPr/>
          <p:nvPr/>
        </p:nvSpPr>
        <p:spPr>
          <a:xfrm>
            <a:off x="5657384" y="2181249"/>
            <a:ext cx="402033" cy="402157"/>
          </a:xfrm>
          <a:prstGeom prst="ellipse">
            <a:avLst/>
          </a:prstGeom>
          <a:ln w="25400">
            <a:solidFill>
              <a:srgbClr val="02235E"/>
            </a:solidFill>
          </a:ln>
        </p:spPr>
        <p:txBody>
          <a:bodyPr lIns="0" tIns="0" rIns="0" bIns="0"/>
          <a:lstStyle/>
          <a:p>
            <a:pPr>
              <a:defRPr>
                <a:latin typeface="Times New Roman"/>
                <a:ea typeface="Times New Roman"/>
                <a:cs typeface="Times New Roman"/>
                <a:sym typeface="Times New Roman"/>
              </a:defRPr>
            </a:pPr>
          </a:p>
        </p:txBody>
      </p:sp>
      <p:sp>
        <p:nvSpPr>
          <p:cNvPr id="1475" name="椭圆"/>
          <p:cNvSpPr/>
          <p:nvPr/>
        </p:nvSpPr>
        <p:spPr>
          <a:xfrm>
            <a:off x="6674194" y="2178868"/>
            <a:ext cx="400469" cy="402155"/>
          </a:xfrm>
          <a:prstGeom prst="ellipse">
            <a:avLst/>
          </a:prstGeom>
          <a:solidFill>
            <a:srgbClr val="02235E"/>
          </a:solidFill>
          <a:ln w="12700">
            <a:miter lim="400000"/>
          </a:ln>
        </p:spPr>
        <p:txBody>
          <a:bodyPr lIns="0" tIns="0" rIns="0" bIns="0"/>
          <a:lstStyle/>
          <a:p>
            <a:pPr>
              <a:defRPr>
                <a:latin typeface="Times New Roman"/>
                <a:ea typeface="Times New Roman"/>
                <a:cs typeface="Times New Roman"/>
                <a:sym typeface="Times New Roman"/>
              </a:defRPr>
            </a:pPr>
          </a:p>
        </p:txBody>
      </p:sp>
      <p:sp>
        <p:nvSpPr>
          <p:cNvPr id="1476" name="椭圆"/>
          <p:cNvSpPr/>
          <p:nvPr/>
        </p:nvSpPr>
        <p:spPr>
          <a:xfrm>
            <a:off x="7691005" y="2181249"/>
            <a:ext cx="400463" cy="402157"/>
          </a:xfrm>
          <a:prstGeom prst="ellipse">
            <a:avLst/>
          </a:prstGeom>
          <a:ln w="25400">
            <a:solidFill>
              <a:srgbClr val="02235E"/>
            </a:solidFill>
          </a:ln>
        </p:spPr>
        <p:txBody>
          <a:bodyPr lIns="0" tIns="0" rIns="0" bIns="0"/>
          <a:lstStyle/>
          <a:p>
            <a:pPr>
              <a:defRPr>
                <a:latin typeface="Times New Roman"/>
                <a:ea typeface="Times New Roman"/>
                <a:cs typeface="Times New Roman"/>
                <a:sym typeface="Times New Roman"/>
              </a:defRPr>
            </a:pPr>
          </a:p>
        </p:txBody>
      </p:sp>
      <p:grpSp>
        <p:nvGrpSpPr>
          <p:cNvPr id="1483" name="组合"/>
          <p:cNvGrpSpPr/>
          <p:nvPr/>
        </p:nvGrpSpPr>
        <p:grpSpPr>
          <a:xfrm>
            <a:off x="7792684" y="2282961"/>
            <a:ext cx="200234" cy="197166"/>
            <a:chOff x="0" y="0"/>
            <a:chExt cx="200233" cy="197164"/>
          </a:xfrm>
        </p:grpSpPr>
        <p:grpSp>
          <p:nvGrpSpPr>
            <p:cNvPr id="1479" name="曲线"/>
            <p:cNvGrpSpPr/>
            <p:nvPr/>
          </p:nvGrpSpPr>
          <p:grpSpPr>
            <a:xfrm>
              <a:off x="-1" y="-1"/>
              <a:ext cx="200235" cy="197165"/>
              <a:chOff x="0" y="0"/>
              <a:chExt cx="200233" cy="197164"/>
            </a:xfrm>
          </p:grpSpPr>
          <p:sp>
            <p:nvSpPr>
              <p:cNvPr id="1477" name="Shape"/>
              <p:cNvSpPr/>
              <p:nvPr/>
            </p:nvSpPr>
            <p:spPr>
              <a:xfrm>
                <a:off x="-1" y="-1"/>
                <a:ext cx="200234" cy="197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39" y="9692"/>
                    </a:moveTo>
                    <a:cubicBezTo>
                      <a:pt x="18865" y="8303"/>
                      <a:pt x="18315" y="6645"/>
                      <a:pt x="17224" y="5538"/>
                    </a:cubicBezTo>
                    <a:cubicBezTo>
                      <a:pt x="18865" y="3598"/>
                      <a:pt x="18865" y="3598"/>
                      <a:pt x="18865" y="3598"/>
                    </a:cubicBezTo>
                    <a:cubicBezTo>
                      <a:pt x="17772" y="2492"/>
                      <a:pt x="17772" y="2492"/>
                      <a:pt x="17772" y="2492"/>
                    </a:cubicBezTo>
                    <a:cubicBezTo>
                      <a:pt x="15858" y="4151"/>
                      <a:pt x="15858" y="4151"/>
                      <a:pt x="15858" y="4151"/>
                    </a:cubicBezTo>
                    <a:cubicBezTo>
                      <a:pt x="14764" y="3319"/>
                      <a:pt x="13395" y="2492"/>
                      <a:pt x="11753" y="2492"/>
                    </a:cubicBezTo>
                    <a:cubicBezTo>
                      <a:pt x="11753" y="0"/>
                      <a:pt x="11753" y="0"/>
                      <a:pt x="11753" y="0"/>
                    </a:cubicBezTo>
                    <a:cubicBezTo>
                      <a:pt x="9843" y="0"/>
                      <a:pt x="9843" y="0"/>
                      <a:pt x="9843" y="0"/>
                    </a:cubicBezTo>
                    <a:cubicBezTo>
                      <a:pt x="9843" y="2492"/>
                      <a:pt x="9843" y="2492"/>
                      <a:pt x="9843" y="2492"/>
                    </a:cubicBezTo>
                    <a:cubicBezTo>
                      <a:pt x="8202" y="2492"/>
                      <a:pt x="6832" y="3319"/>
                      <a:pt x="5467" y="4151"/>
                    </a:cubicBezTo>
                    <a:cubicBezTo>
                      <a:pt x="3824" y="2492"/>
                      <a:pt x="3824" y="2492"/>
                      <a:pt x="3824" y="2492"/>
                    </a:cubicBezTo>
                    <a:cubicBezTo>
                      <a:pt x="2459" y="3598"/>
                      <a:pt x="2459" y="3598"/>
                      <a:pt x="2459" y="3598"/>
                    </a:cubicBezTo>
                    <a:cubicBezTo>
                      <a:pt x="4373" y="5538"/>
                      <a:pt x="4373" y="5538"/>
                      <a:pt x="4373" y="5538"/>
                    </a:cubicBezTo>
                    <a:cubicBezTo>
                      <a:pt x="3280" y="6645"/>
                      <a:pt x="2732" y="8303"/>
                      <a:pt x="2459" y="9692"/>
                    </a:cubicBezTo>
                    <a:cubicBezTo>
                      <a:pt x="0" y="9692"/>
                      <a:pt x="0" y="9692"/>
                      <a:pt x="0" y="9692"/>
                    </a:cubicBezTo>
                    <a:cubicBezTo>
                      <a:pt x="0" y="11629"/>
                      <a:pt x="0" y="11629"/>
                      <a:pt x="0" y="11629"/>
                    </a:cubicBezTo>
                    <a:cubicBezTo>
                      <a:pt x="2459" y="11629"/>
                      <a:pt x="2459" y="11629"/>
                      <a:pt x="2459" y="11629"/>
                    </a:cubicBezTo>
                    <a:cubicBezTo>
                      <a:pt x="2732" y="13292"/>
                      <a:pt x="3280" y="14676"/>
                      <a:pt x="4373" y="16059"/>
                    </a:cubicBezTo>
                    <a:cubicBezTo>
                      <a:pt x="2459" y="17723"/>
                      <a:pt x="2459" y="17723"/>
                      <a:pt x="2459" y="17723"/>
                    </a:cubicBezTo>
                    <a:cubicBezTo>
                      <a:pt x="3824" y="19103"/>
                      <a:pt x="3824" y="19103"/>
                      <a:pt x="3824" y="19103"/>
                    </a:cubicBezTo>
                    <a:cubicBezTo>
                      <a:pt x="5467" y="17445"/>
                      <a:pt x="5467" y="17445"/>
                      <a:pt x="5467" y="17445"/>
                    </a:cubicBezTo>
                    <a:cubicBezTo>
                      <a:pt x="6832" y="18276"/>
                      <a:pt x="8202" y="18829"/>
                      <a:pt x="9843" y="19103"/>
                    </a:cubicBezTo>
                    <a:cubicBezTo>
                      <a:pt x="9843" y="21600"/>
                      <a:pt x="9843" y="21600"/>
                      <a:pt x="9843" y="21600"/>
                    </a:cubicBezTo>
                    <a:cubicBezTo>
                      <a:pt x="11753" y="21600"/>
                      <a:pt x="11753" y="21600"/>
                      <a:pt x="11753" y="21600"/>
                    </a:cubicBezTo>
                    <a:cubicBezTo>
                      <a:pt x="11753" y="19103"/>
                      <a:pt x="11753" y="19103"/>
                      <a:pt x="11753" y="19103"/>
                    </a:cubicBezTo>
                    <a:cubicBezTo>
                      <a:pt x="13395" y="18829"/>
                      <a:pt x="14764" y="18276"/>
                      <a:pt x="15858" y="17445"/>
                    </a:cubicBezTo>
                    <a:cubicBezTo>
                      <a:pt x="17772" y="19103"/>
                      <a:pt x="17772" y="19103"/>
                      <a:pt x="17772" y="19103"/>
                    </a:cubicBezTo>
                    <a:cubicBezTo>
                      <a:pt x="18865" y="17723"/>
                      <a:pt x="18865" y="17723"/>
                      <a:pt x="18865" y="17723"/>
                    </a:cubicBezTo>
                    <a:cubicBezTo>
                      <a:pt x="17224" y="16059"/>
                      <a:pt x="17224" y="16059"/>
                      <a:pt x="17224" y="16059"/>
                    </a:cubicBezTo>
                    <a:cubicBezTo>
                      <a:pt x="18315" y="14676"/>
                      <a:pt x="18865" y="13292"/>
                      <a:pt x="19139" y="11629"/>
                    </a:cubicBezTo>
                    <a:cubicBezTo>
                      <a:pt x="21600" y="11629"/>
                      <a:pt x="21600" y="11629"/>
                      <a:pt x="21600" y="11629"/>
                    </a:cubicBezTo>
                    <a:cubicBezTo>
                      <a:pt x="21600" y="9692"/>
                      <a:pt x="21600" y="9692"/>
                      <a:pt x="21600" y="9692"/>
                    </a:cubicBezTo>
                    <a:lnTo>
                      <a:pt x="19139" y="9692"/>
                    </a:ln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78" name="Shape"/>
              <p:cNvSpPr/>
              <p:nvPr/>
            </p:nvSpPr>
            <p:spPr>
              <a:xfrm>
                <a:off x="40537" y="37890"/>
                <a:ext cx="119131" cy="118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036"/>
                    </a:moveTo>
                    <a:cubicBezTo>
                      <a:pt x="0" y="5056"/>
                      <a:pt x="4597" y="0"/>
                      <a:pt x="10567" y="0"/>
                    </a:cubicBezTo>
                    <a:cubicBezTo>
                      <a:pt x="16544" y="0"/>
                      <a:pt x="21600" y="5056"/>
                      <a:pt x="21600" y="11036"/>
                    </a:cubicBezTo>
                    <a:cubicBezTo>
                      <a:pt x="21600" y="17007"/>
                      <a:pt x="16544" y="21600"/>
                      <a:pt x="10567" y="21600"/>
                    </a:cubicBezTo>
                    <a:cubicBezTo>
                      <a:pt x="4597" y="21600"/>
                      <a:pt x="0" y="17007"/>
                      <a:pt x="0" y="11036"/>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82" name="曲线"/>
            <p:cNvGrpSpPr/>
            <p:nvPr/>
          </p:nvGrpSpPr>
          <p:grpSpPr>
            <a:xfrm>
              <a:off x="71513" y="70922"/>
              <a:ext cx="58641" cy="55320"/>
              <a:chOff x="0" y="0"/>
              <a:chExt cx="58640" cy="55319"/>
            </a:xfrm>
          </p:grpSpPr>
          <p:sp>
            <p:nvSpPr>
              <p:cNvPr id="1480" name="Shape"/>
              <p:cNvSpPr/>
              <p:nvPr/>
            </p:nvSpPr>
            <p:spPr>
              <a:xfrm>
                <a:off x="0" y="-1"/>
                <a:ext cx="58641" cy="55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909"/>
                      <a:pt x="16904" y="0"/>
                      <a:pt x="10330" y="0"/>
                    </a:cubicBezTo>
                    <a:cubicBezTo>
                      <a:pt x="4691" y="0"/>
                      <a:pt x="0" y="4909"/>
                      <a:pt x="0" y="10800"/>
                    </a:cubicBezTo>
                    <a:cubicBezTo>
                      <a:pt x="0" y="16686"/>
                      <a:pt x="4691" y="21600"/>
                      <a:pt x="10330" y="21600"/>
                    </a:cubicBezTo>
                    <a:cubicBezTo>
                      <a:pt x="16904" y="21600"/>
                      <a:pt x="21600" y="16686"/>
                      <a:pt x="21600" y="10800"/>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81" name="Shape"/>
              <p:cNvSpPr/>
              <p:nvPr/>
            </p:nvSpPr>
            <p:spPr>
              <a:xfrm>
                <a:off x="17841" y="15074"/>
                <a:ext cx="22952" cy="22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007"/>
                    </a:moveTo>
                    <a:cubicBezTo>
                      <a:pt x="0" y="4801"/>
                      <a:pt x="4801" y="0"/>
                      <a:pt x="9602" y="0"/>
                    </a:cubicBezTo>
                    <a:cubicBezTo>
                      <a:pt x="16797" y="0"/>
                      <a:pt x="21600" y="4801"/>
                      <a:pt x="21600" y="12007"/>
                    </a:cubicBezTo>
                    <a:cubicBezTo>
                      <a:pt x="21600" y="16796"/>
                      <a:pt x="16797" y="21600"/>
                      <a:pt x="9602" y="21600"/>
                    </a:cubicBezTo>
                    <a:cubicBezTo>
                      <a:pt x="4801" y="21600"/>
                      <a:pt x="0" y="16796"/>
                      <a:pt x="0" y="12007"/>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489" name="组合"/>
          <p:cNvGrpSpPr/>
          <p:nvPr/>
        </p:nvGrpSpPr>
        <p:grpSpPr>
          <a:xfrm>
            <a:off x="5796607" y="2295481"/>
            <a:ext cx="131404" cy="168999"/>
            <a:chOff x="0" y="0"/>
            <a:chExt cx="131403" cy="168998"/>
          </a:xfrm>
        </p:grpSpPr>
        <p:grpSp>
          <p:nvGrpSpPr>
            <p:cNvPr id="1486" name="曲线"/>
            <p:cNvGrpSpPr/>
            <p:nvPr/>
          </p:nvGrpSpPr>
          <p:grpSpPr>
            <a:xfrm>
              <a:off x="0" y="0"/>
              <a:ext cx="131404" cy="168999"/>
              <a:chOff x="0" y="0"/>
              <a:chExt cx="131403" cy="168998"/>
            </a:xfrm>
          </p:grpSpPr>
          <p:sp>
            <p:nvSpPr>
              <p:cNvPr id="1484" name="Shape"/>
              <p:cNvSpPr/>
              <p:nvPr/>
            </p:nvSpPr>
            <p:spPr>
              <a:xfrm>
                <a:off x="-1" y="0"/>
                <a:ext cx="131405" cy="168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62" y="0"/>
                    </a:moveTo>
                    <a:lnTo>
                      <a:pt x="0" y="0"/>
                    </a:lnTo>
                    <a:lnTo>
                      <a:pt x="0" y="21600"/>
                    </a:lnTo>
                    <a:lnTo>
                      <a:pt x="21600" y="21600"/>
                    </a:lnTo>
                    <a:lnTo>
                      <a:pt x="21600" y="5208"/>
                    </a:lnTo>
                    <a:lnTo>
                      <a:pt x="14862" y="0"/>
                    </a:ln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85" name="Shape"/>
              <p:cNvSpPr/>
              <p:nvPr/>
            </p:nvSpPr>
            <p:spPr>
              <a:xfrm>
                <a:off x="15652" y="15569"/>
                <a:ext cx="100074" cy="137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14315" y="0"/>
                    </a:lnTo>
                    <a:lnTo>
                      <a:pt x="14315" y="5635"/>
                    </a:lnTo>
                    <a:lnTo>
                      <a:pt x="21600" y="5635"/>
                    </a:lnTo>
                    <a:lnTo>
                      <a:pt x="21600" y="21600"/>
                    </a:lnTo>
                    <a:lnTo>
                      <a:pt x="0" y="21600"/>
                    </a:ln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487" name="曲线"/>
            <p:cNvSpPr/>
            <p:nvPr/>
          </p:nvSpPr>
          <p:spPr>
            <a:xfrm>
              <a:off x="38576" y="57531"/>
              <a:ext cx="51838" cy="563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65" y="10570"/>
                  </a:moveTo>
                  <a:lnTo>
                    <a:pt x="14565" y="0"/>
                  </a:lnTo>
                  <a:lnTo>
                    <a:pt x="8036" y="0"/>
                  </a:lnTo>
                  <a:lnTo>
                    <a:pt x="8036" y="10570"/>
                  </a:lnTo>
                  <a:lnTo>
                    <a:pt x="4519" y="7352"/>
                  </a:lnTo>
                  <a:lnTo>
                    <a:pt x="0" y="11488"/>
                  </a:lnTo>
                  <a:lnTo>
                    <a:pt x="10547" y="21600"/>
                  </a:lnTo>
                  <a:lnTo>
                    <a:pt x="21600" y="11488"/>
                  </a:lnTo>
                  <a:lnTo>
                    <a:pt x="18083" y="7352"/>
                  </a:lnTo>
                  <a:lnTo>
                    <a:pt x="14565" y="1057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88" name="矩形"/>
            <p:cNvSpPr/>
            <p:nvPr/>
          </p:nvSpPr>
          <p:spPr>
            <a:xfrm>
              <a:off x="44604" y="122254"/>
              <a:ext cx="40988" cy="14381"/>
            </a:xfrm>
            <a:prstGeom prst="rect">
              <a:avLst/>
            </a:pr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94" name="组合"/>
          <p:cNvGrpSpPr/>
          <p:nvPr/>
        </p:nvGrpSpPr>
        <p:grpSpPr>
          <a:xfrm>
            <a:off x="6789956" y="2298608"/>
            <a:ext cx="172077" cy="165869"/>
            <a:chOff x="0" y="0"/>
            <a:chExt cx="172076" cy="165868"/>
          </a:xfrm>
        </p:grpSpPr>
        <p:grpSp>
          <p:nvGrpSpPr>
            <p:cNvPr id="1492" name="曲线"/>
            <p:cNvGrpSpPr/>
            <p:nvPr/>
          </p:nvGrpSpPr>
          <p:grpSpPr>
            <a:xfrm>
              <a:off x="0" y="-1"/>
              <a:ext cx="172077" cy="165870"/>
              <a:chOff x="0" y="0"/>
              <a:chExt cx="172076" cy="165868"/>
            </a:xfrm>
          </p:grpSpPr>
          <p:sp>
            <p:nvSpPr>
              <p:cNvPr id="1490" name="Shape"/>
              <p:cNvSpPr/>
              <p:nvPr/>
            </p:nvSpPr>
            <p:spPr>
              <a:xfrm>
                <a:off x="0" y="0"/>
                <a:ext cx="172077" cy="1658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08" y="15693"/>
                    </a:moveTo>
                    <a:lnTo>
                      <a:pt x="5668" y="15693"/>
                    </a:lnTo>
                    <a:lnTo>
                      <a:pt x="5668" y="1707"/>
                    </a:lnTo>
                    <a:lnTo>
                      <a:pt x="10417" y="1707"/>
                    </a:lnTo>
                    <a:lnTo>
                      <a:pt x="10417" y="0"/>
                    </a:lnTo>
                    <a:lnTo>
                      <a:pt x="3829" y="0"/>
                    </a:lnTo>
                    <a:lnTo>
                      <a:pt x="3829" y="3882"/>
                    </a:lnTo>
                    <a:lnTo>
                      <a:pt x="0" y="3882"/>
                    </a:lnTo>
                    <a:lnTo>
                      <a:pt x="0" y="21600"/>
                    </a:lnTo>
                    <a:lnTo>
                      <a:pt x="17461" y="21600"/>
                    </a:lnTo>
                    <a:lnTo>
                      <a:pt x="17461" y="17713"/>
                    </a:lnTo>
                    <a:lnTo>
                      <a:pt x="21600" y="17713"/>
                    </a:lnTo>
                    <a:lnTo>
                      <a:pt x="21600" y="11033"/>
                    </a:lnTo>
                    <a:lnTo>
                      <a:pt x="19608" y="11033"/>
                    </a:lnTo>
                    <a:lnTo>
                      <a:pt x="19608" y="15693"/>
                    </a:ln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91" name="Shape"/>
              <p:cNvSpPr/>
              <p:nvPr/>
            </p:nvSpPr>
            <p:spPr>
              <a:xfrm>
                <a:off x="14642" y="44146"/>
                <a:ext cx="111022" cy="106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3086" y="0"/>
                    </a:lnTo>
                    <a:lnTo>
                      <a:pt x="3086" y="18687"/>
                    </a:lnTo>
                    <a:lnTo>
                      <a:pt x="21600" y="18687"/>
                    </a:lnTo>
                    <a:lnTo>
                      <a:pt x="21600" y="21600"/>
                    </a:ln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493" name="曲线"/>
            <p:cNvSpPr/>
            <p:nvPr/>
          </p:nvSpPr>
          <p:spPr>
            <a:xfrm>
              <a:off x="95191" y="-1"/>
              <a:ext cx="76883" cy="72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71" y="0"/>
                  </a:moveTo>
                  <a:lnTo>
                    <a:pt x="3771" y="3894"/>
                  </a:lnTo>
                  <a:lnTo>
                    <a:pt x="14056" y="3894"/>
                  </a:lnTo>
                  <a:lnTo>
                    <a:pt x="0" y="18409"/>
                  </a:lnTo>
                  <a:lnTo>
                    <a:pt x="3083" y="21600"/>
                  </a:lnTo>
                  <a:lnTo>
                    <a:pt x="17141" y="7081"/>
                  </a:lnTo>
                  <a:lnTo>
                    <a:pt x="17141" y="17703"/>
                  </a:lnTo>
                  <a:lnTo>
                    <a:pt x="21600" y="17703"/>
                  </a:lnTo>
                  <a:lnTo>
                    <a:pt x="21600" y="0"/>
                  </a:lnTo>
                  <a:lnTo>
                    <a:pt x="3771" y="0"/>
                  </a:lnTo>
                  <a:close/>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507" name="组合"/>
          <p:cNvGrpSpPr/>
          <p:nvPr/>
        </p:nvGrpSpPr>
        <p:grpSpPr>
          <a:xfrm>
            <a:off x="4825164" y="2295481"/>
            <a:ext cx="172075" cy="168999"/>
            <a:chOff x="0" y="0"/>
            <a:chExt cx="172074" cy="168998"/>
          </a:xfrm>
        </p:grpSpPr>
        <p:grpSp>
          <p:nvGrpSpPr>
            <p:cNvPr id="1497" name="曲线"/>
            <p:cNvGrpSpPr/>
            <p:nvPr/>
          </p:nvGrpSpPr>
          <p:grpSpPr>
            <a:xfrm>
              <a:off x="96411" y="94687"/>
              <a:ext cx="75663" cy="74312"/>
              <a:chOff x="0" y="0"/>
              <a:chExt cx="75662" cy="74310"/>
            </a:xfrm>
          </p:grpSpPr>
          <p:sp>
            <p:nvSpPr>
              <p:cNvPr id="1495" name="Square"/>
              <p:cNvSpPr/>
              <p:nvPr/>
            </p:nvSpPr>
            <p:spPr>
              <a:xfrm>
                <a:off x="-1" y="0"/>
                <a:ext cx="75664" cy="74311"/>
              </a:xfrm>
              <a:prstGeom prst="rect">
                <a:avLst/>
              </a:pr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96" name="Rectangle"/>
              <p:cNvSpPr/>
              <p:nvPr/>
            </p:nvSpPr>
            <p:spPr>
              <a:xfrm>
                <a:off x="12197" y="14373"/>
                <a:ext cx="47595" cy="44350"/>
              </a:xfrm>
              <a:prstGeom prst="rect">
                <a:avLst/>
              </a:pr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500" name="曲线"/>
            <p:cNvGrpSpPr/>
            <p:nvPr/>
          </p:nvGrpSpPr>
          <p:grpSpPr>
            <a:xfrm>
              <a:off x="-1" y="94687"/>
              <a:ext cx="76883" cy="74312"/>
              <a:chOff x="0" y="0"/>
              <a:chExt cx="76882" cy="74310"/>
            </a:xfrm>
          </p:grpSpPr>
          <p:sp>
            <p:nvSpPr>
              <p:cNvPr id="1498" name="Square"/>
              <p:cNvSpPr/>
              <p:nvPr/>
            </p:nvSpPr>
            <p:spPr>
              <a:xfrm>
                <a:off x="-1" y="0"/>
                <a:ext cx="76884" cy="74311"/>
              </a:xfrm>
              <a:prstGeom prst="rect">
                <a:avLst/>
              </a:pr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99" name="Rectangle"/>
              <p:cNvSpPr/>
              <p:nvPr/>
            </p:nvSpPr>
            <p:spPr>
              <a:xfrm>
                <a:off x="15856" y="14373"/>
                <a:ext cx="45155" cy="44350"/>
              </a:xfrm>
              <a:prstGeom prst="rect">
                <a:avLst/>
              </a:pr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503" name="曲线"/>
            <p:cNvGrpSpPr/>
            <p:nvPr/>
          </p:nvGrpSpPr>
          <p:grpSpPr>
            <a:xfrm>
              <a:off x="96411" y="0"/>
              <a:ext cx="75663" cy="75511"/>
              <a:chOff x="0" y="0"/>
              <a:chExt cx="75662" cy="75509"/>
            </a:xfrm>
          </p:grpSpPr>
          <p:sp>
            <p:nvSpPr>
              <p:cNvPr id="1501" name="Square"/>
              <p:cNvSpPr/>
              <p:nvPr/>
            </p:nvSpPr>
            <p:spPr>
              <a:xfrm>
                <a:off x="-1" y="-1"/>
                <a:ext cx="75664" cy="75511"/>
              </a:xfrm>
              <a:prstGeom prst="rect">
                <a:avLst/>
              </a:pr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02" name="Square"/>
              <p:cNvSpPr/>
              <p:nvPr/>
            </p:nvSpPr>
            <p:spPr>
              <a:xfrm>
                <a:off x="12197" y="15566"/>
                <a:ext cx="47595" cy="46758"/>
              </a:xfrm>
              <a:prstGeom prst="rect">
                <a:avLst/>
              </a:pr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506" name="曲线"/>
            <p:cNvGrpSpPr/>
            <p:nvPr/>
          </p:nvGrpSpPr>
          <p:grpSpPr>
            <a:xfrm>
              <a:off x="-1" y="0"/>
              <a:ext cx="76883" cy="75511"/>
              <a:chOff x="0" y="0"/>
              <a:chExt cx="76882" cy="75509"/>
            </a:xfrm>
          </p:grpSpPr>
          <p:sp>
            <p:nvSpPr>
              <p:cNvPr id="1504" name="Square"/>
              <p:cNvSpPr/>
              <p:nvPr/>
            </p:nvSpPr>
            <p:spPr>
              <a:xfrm>
                <a:off x="-1" y="-1"/>
                <a:ext cx="76884" cy="75511"/>
              </a:xfrm>
              <a:prstGeom prst="rect">
                <a:avLst/>
              </a:pr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05" name="Square"/>
              <p:cNvSpPr/>
              <p:nvPr/>
            </p:nvSpPr>
            <p:spPr>
              <a:xfrm>
                <a:off x="15856" y="15566"/>
                <a:ext cx="45155" cy="46758"/>
              </a:xfrm>
              <a:prstGeom prst="rect">
                <a:avLst/>
              </a:pr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sp>
        <p:nvSpPr>
          <p:cNvPr id="1508" name="矩形"/>
          <p:cNvSpPr/>
          <p:nvPr/>
        </p:nvSpPr>
        <p:spPr>
          <a:xfrm>
            <a:off x="4322609" y="1260905"/>
            <a:ext cx="208053" cy="682256"/>
          </a:xfrm>
          <a:prstGeom prst="rect">
            <a:avLst/>
          </a:prstGeom>
          <a:solidFill>
            <a:srgbClr val="02235E"/>
          </a:solidFill>
          <a:ln w="12700">
            <a:miter lim="400000"/>
          </a:ln>
        </p:spPr>
        <p:txBody>
          <a:bodyPr lIns="0" tIns="0" rIns="0" bIns="0"/>
          <a:lstStyle/>
          <a:p>
            <a:pPr>
              <a:defRPr>
                <a:latin typeface="Times New Roman"/>
                <a:ea typeface="Times New Roman"/>
                <a:cs typeface="Times New Roman"/>
                <a:sym typeface="Times New Roman"/>
              </a:defRPr>
            </a:pPr>
          </a:p>
        </p:txBody>
      </p:sp>
      <p:sp>
        <p:nvSpPr>
          <p:cNvPr id="1509" name="矩形"/>
          <p:cNvSpPr txBox="1"/>
          <p:nvPr/>
        </p:nvSpPr>
        <p:spPr>
          <a:xfrm>
            <a:off x="4745835" y="1209677"/>
            <a:ext cx="3681392" cy="75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900">
                <a:solidFill>
                  <a:srgbClr val="333333"/>
                </a:solidFill>
                <a:latin typeface="Microsoft Yahei"/>
                <a:ea typeface="Microsoft Yahei"/>
                <a:cs typeface="Microsoft Yahei"/>
                <a:sym typeface="Microsoft Yahei"/>
              </a:defRPr>
            </a:pPr>
            <a:r>
              <a:rPr>
                <a:latin typeface="宋体"/>
                <a:ea typeface="宋体"/>
                <a:cs typeface="宋体"/>
                <a:sym typeface="宋体"/>
              </a:rPr>
              <a:t>美</a:t>
            </a:r>
            <a:r>
              <a:rPr>
                <a:latin typeface="宋体"/>
                <a:ea typeface="宋体"/>
                <a:cs typeface="宋体"/>
                <a:sym typeface="宋体"/>
              </a:rPr>
              <a:t>国仍然是我国医疗器械进口的最大供应国，其中医疗电子产品是美国最有竞争力的产品，彩超机、</a:t>
            </a:r>
            <a:r>
              <a:t>X</a:t>
            </a:r>
            <a:r>
              <a:rPr>
                <a:latin typeface="宋体"/>
                <a:ea typeface="宋体"/>
                <a:cs typeface="宋体"/>
                <a:sym typeface="宋体"/>
              </a:rPr>
              <a:t>线设备、心脏起搏器等是我国从美国进口的主要产品。</a:t>
            </a:r>
          </a:p>
        </p:txBody>
      </p:sp>
      <p:grpSp>
        <p:nvGrpSpPr>
          <p:cNvPr id="1522" name="组合"/>
          <p:cNvGrpSpPr/>
          <p:nvPr/>
        </p:nvGrpSpPr>
        <p:grpSpPr>
          <a:xfrm>
            <a:off x="-3547044" y="40024"/>
            <a:ext cx="6962740" cy="4639747"/>
            <a:chOff x="0" y="0"/>
            <a:chExt cx="6962739" cy="4639745"/>
          </a:xfrm>
        </p:grpSpPr>
        <p:sp>
          <p:nvSpPr>
            <p:cNvPr id="1510" name="曲线"/>
            <p:cNvSpPr/>
            <p:nvPr/>
          </p:nvSpPr>
          <p:spPr>
            <a:xfrm>
              <a:off x="0" y="0"/>
              <a:ext cx="6962740" cy="1919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4598"/>
                  </a:moveTo>
                  <a:cubicBezTo>
                    <a:pt x="15482" y="4598"/>
                    <a:pt x="19279" y="12192"/>
                    <a:pt x="19279" y="21600"/>
                  </a:cubicBezTo>
                  <a:cubicBezTo>
                    <a:pt x="21600" y="21600"/>
                    <a:pt x="21600" y="21600"/>
                    <a:pt x="21600" y="21600"/>
                  </a:cubicBezTo>
                  <a:cubicBezTo>
                    <a:pt x="21600" y="9660"/>
                    <a:pt x="16748" y="0"/>
                    <a:pt x="10800" y="0"/>
                  </a:cubicBezTo>
                  <a:cubicBezTo>
                    <a:pt x="4830" y="0"/>
                    <a:pt x="0" y="9660"/>
                    <a:pt x="0" y="21600"/>
                  </a:cubicBezTo>
                  <a:cubicBezTo>
                    <a:pt x="2299" y="21600"/>
                    <a:pt x="2299" y="21600"/>
                    <a:pt x="2299" y="21600"/>
                  </a:cubicBezTo>
                  <a:cubicBezTo>
                    <a:pt x="2299" y="12192"/>
                    <a:pt x="6096" y="4598"/>
                    <a:pt x="10800" y="4598"/>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1" name="曲线"/>
            <p:cNvSpPr/>
            <p:nvPr/>
          </p:nvSpPr>
          <p:spPr>
            <a:xfrm>
              <a:off x="924024" y="509654"/>
              <a:ext cx="5106939" cy="14100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4" y="6778"/>
                  </a:moveTo>
                  <a:cubicBezTo>
                    <a:pt x="14895" y="6778"/>
                    <a:pt x="18206" y="13442"/>
                    <a:pt x="18206" y="21600"/>
                  </a:cubicBezTo>
                  <a:cubicBezTo>
                    <a:pt x="21600" y="21600"/>
                    <a:pt x="21600" y="21600"/>
                    <a:pt x="21600" y="21600"/>
                  </a:cubicBezTo>
                  <a:cubicBezTo>
                    <a:pt x="21600" y="9651"/>
                    <a:pt x="16768" y="0"/>
                    <a:pt x="10814" y="0"/>
                  </a:cubicBezTo>
                  <a:cubicBezTo>
                    <a:pt x="4830" y="0"/>
                    <a:pt x="0" y="9651"/>
                    <a:pt x="0" y="21600"/>
                  </a:cubicBezTo>
                  <a:cubicBezTo>
                    <a:pt x="3393" y="21600"/>
                    <a:pt x="3393" y="21600"/>
                    <a:pt x="3393" y="21600"/>
                  </a:cubicBezTo>
                  <a:cubicBezTo>
                    <a:pt x="3393" y="13442"/>
                    <a:pt x="6728" y="6778"/>
                    <a:pt x="10814" y="6778"/>
                  </a:cubicBezTo>
                  <a:close/>
                </a:path>
              </a:pathLst>
            </a:custGeom>
            <a:noFill/>
            <a:ln w="25400" cap="flat">
              <a:solidFill>
                <a:srgbClr val="02235E"/>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2" name="曲线"/>
            <p:cNvSpPr/>
            <p:nvPr/>
          </p:nvSpPr>
          <p:spPr>
            <a:xfrm>
              <a:off x="1944172" y="1072325"/>
              <a:ext cx="3066645" cy="8474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3" y="8219"/>
                  </a:moveTo>
                  <a:cubicBezTo>
                    <a:pt x="14511" y="8219"/>
                    <a:pt x="17481" y="14240"/>
                    <a:pt x="17481" y="21600"/>
                  </a:cubicBezTo>
                  <a:cubicBezTo>
                    <a:pt x="21600" y="21600"/>
                    <a:pt x="21600" y="21600"/>
                    <a:pt x="21600" y="21600"/>
                  </a:cubicBezTo>
                  <a:cubicBezTo>
                    <a:pt x="21600" y="9652"/>
                    <a:pt x="16762" y="0"/>
                    <a:pt x="10823" y="0"/>
                  </a:cubicBezTo>
                  <a:cubicBezTo>
                    <a:pt x="4837" y="0"/>
                    <a:pt x="0" y="9652"/>
                    <a:pt x="0" y="21600"/>
                  </a:cubicBezTo>
                  <a:cubicBezTo>
                    <a:pt x="4118" y="21600"/>
                    <a:pt x="4118" y="21600"/>
                    <a:pt x="4118" y="21600"/>
                  </a:cubicBezTo>
                  <a:cubicBezTo>
                    <a:pt x="4118" y="14240"/>
                    <a:pt x="7135" y="8219"/>
                    <a:pt x="10823" y="8219"/>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3" name="曲线"/>
            <p:cNvSpPr/>
            <p:nvPr/>
          </p:nvSpPr>
          <p:spPr>
            <a:xfrm>
              <a:off x="2711608" y="1495611"/>
              <a:ext cx="1531772" cy="423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12424"/>
                  </a:moveTo>
                  <a:cubicBezTo>
                    <a:pt x="13340" y="12424"/>
                    <a:pt x="15360" y="16630"/>
                    <a:pt x="15360" y="21600"/>
                  </a:cubicBezTo>
                  <a:cubicBezTo>
                    <a:pt x="21600" y="21600"/>
                    <a:pt x="21600" y="21600"/>
                    <a:pt x="21600" y="21600"/>
                  </a:cubicBezTo>
                  <a:cubicBezTo>
                    <a:pt x="21600" y="9557"/>
                    <a:pt x="16800" y="0"/>
                    <a:pt x="10848" y="0"/>
                  </a:cubicBezTo>
                  <a:cubicBezTo>
                    <a:pt x="4799" y="0"/>
                    <a:pt x="0" y="9557"/>
                    <a:pt x="0" y="21600"/>
                  </a:cubicBezTo>
                  <a:cubicBezTo>
                    <a:pt x="6238" y="21600"/>
                    <a:pt x="6238" y="21600"/>
                    <a:pt x="6238" y="21600"/>
                  </a:cubicBezTo>
                  <a:cubicBezTo>
                    <a:pt x="6238" y="16630"/>
                    <a:pt x="8351" y="12424"/>
                    <a:pt x="10848" y="12424"/>
                  </a:cubicBezTo>
                  <a:close/>
                </a:path>
              </a:pathLst>
            </a:custGeom>
            <a:noFill/>
            <a:ln w="25400" cap="flat">
              <a:solidFill>
                <a:srgbClr val="02235E"/>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4" name="曲线"/>
            <p:cNvSpPr/>
            <p:nvPr/>
          </p:nvSpPr>
          <p:spPr>
            <a:xfrm>
              <a:off x="1333324" y="2115575"/>
              <a:ext cx="2150372" cy="1079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0253" y="21600"/>
                    <a:pt x="1024" y="12070"/>
                    <a:pt x="0" y="0"/>
                  </a:cubicBezTo>
                </a:path>
              </a:pathLst>
            </a:custGeom>
            <a:noFill/>
            <a:ln w="6350" cap="flat">
              <a:solidFill>
                <a:srgbClr val="26303A"/>
              </a:solidFill>
              <a:prstDash val="solid"/>
              <a:round/>
              <a:headEnd type="oval" w="med" len="me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5" name="曲线"/>
            <p:cNvSpPr/>
            <p:nvPr/>
          </p:nvSpPr>
          <p:spPr>
            <a:xfrm>
              <a:off x="362788" y="2115575"/>
              <a:ext cx="3120907" cy="1616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05" y="12027"/>
                    <a:pt x="10070" y="21600"/>
                    <a:pt x="21600" y="21600"/>
                  </a:cubicBezTo>
                </a:path>
              </a:pathLst>
            </a:custGeom>
            <a:noFill/>
            <a:ln w="6350" cap="flat">
              <a:solidFill>
                <a:srgbClr val="2C5799"/>
              </a:solidFill>
              <a:prstDash val="solid"/>
              <a:round/>
              <a:tailEnd type="oval" w="med" len="me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6" name="曲线"/>
            <p:cNvSpPr/>
            <p:nvPr/>
          </p:nvSpPr>
          <p:spPr>
            <a:xfrm>
              <a:off x="2237193" y="2115575"/>
              <a:ext cx="1244895" cy="585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0622" y="21600"/>
                    <a:pt x="1650" y="12184"/>
                    <a:pt x="0" y="0"/>
                  </a:cubicBezTo>
                </a:path>
              </a:pathLst>
            </a:custGeom>
            <a:noFill/>
            <a:ln w="6350" cap="flat">
              <a:solidFill>
                <a:srgbClr val="2C5799"/>
              </a:solidFill>
              <a:prstDash val="solid"/>
              <a:round/>
              <a:headEnd type="oval" w="med" len="me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7" name="曲线"/>
            <p:cNvSpPr/>
            <p:nvPr/>
          </p:nvSpPr>
          <p:spPr>
            <a:xfrm>
              <a:off x="2962769" y="2115575"/>
              <a:ext cx="519376" cy="195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1652" y="21600"/>
                    <a:pt x="3408" y="12459"/>
                    <a:pt x="0" y="0"/>
                  </a:cubicBezTo>
                </a:path>
              </a:pathLst>
            </a:custGeom>
            <a:noFill/>
            <a:ln w="6350" cap="flat">
              <a:solidFill>
                <a:srgbClr val="26303A"/>
              </a:solidFill>
              <a:prstDash val="solid"/>
              <a:round/>
              <a:headEnd type="oval" w="med" len="me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18" name="矩形"/>
            <p:cNvSpPr txBox="1"/>
            <p:nvPr/>
          </p:nvSpPr>
          <p:spPr>
            <a:xfrm>
              <a:off x="3703848" y="2104459"/>
              <a:ext cx="2821685" cy="599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404040"/>
                  </a:solidFill>
                  <a:latin typeface="思源黑体 Medium"/>
                  <a:ea typeface="思源黑体 Medium"/>
                  <a:cs typeface="思源黑体 Medium"/>
                  <a:sym typeface="思源黑体 Medium"/>
                </a:defRPr>
              </a:lvl1pPr>
            </a:lstStyle>
            <a:p>
              <a:pPr/>
              <a:r>
                <a:t>01与哥伦比亚医疗大学合作 引进相关设备   </a:t>
              </a:r>
            </a:p>
          </p:txBody>
        </p:sp>
        <p:sp>
          <p:nvSpPr>
            <p:cNvPr id="1519" name="矩形"/>
            <p:cNvSpPr txBox="1"/>
            <p:nvPr/>
          </p:nvSpPr>
          <p:spPr>
            <a:xfrm>
              <a:off x="3703848" y="2549123"/>
              <a:ext cx="2737964" cy="586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a:solidFill>
                    <a:srgbClr val="404040"/>
                  </a:solidFill>
                  <a:latin typeface="思源黑体 Medium"/>
                  <a:ea typeface="思源黑体 Medium"/>
                  <a:cs typeface="思源黑体 Medium"/>
                  <a:sym typeface="思源黑体 Medium"/>
                </a:defRPr>
              </a:pPr>
              <a:r>
                <a:t>0</a:t>
              </a:r>
              <a:r>
                <a:t>2</a:t>
              </a:r>
              <a:r>
                <a:rPr sz="1200"/>
                <a:t> 由中国大型银行机构作担保方 购买支付相关设备及后期维修</a:t>
              </a:r>
            </a:p>
          </p:txBody>
        </p:sp>
        <p:sp>
          <p:nvSpPr>
            <p:cNvPr id="1520" name="矩形"/>
            <p:cNvSpPr txBox="1"/>
            <p:nvPr/>
          </p:nvSpPr>
          <p:spPr>
            <a:xfrm>
              <a:off x="3703848" y="3046805"/>
              <a:ext cx="2737964"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a:solidFill>
                    <a:srgbClr val="404040"/>
                  </a:solidFill>
                  <a:latin typeface="思源黑体 Medium"/>
                  <a:ea typeface="思源黑体 Medium"/>
                  <a:cs typeface="思源黑体 Medium"/>
                  <a:sym typeface="思源黑体 Medium"/>
                </a:defRPr>
              </a:pPr>
              <a:r>
                <a:t>0</a:t>
              </a:r>
              <a:r>
                <a:t>3</a:t>
              </a:r>
              <a:r>
                <a:rPr sz="1200"/>
                <a:t>  由第三服务平台  </a:t>
              </a:r>
              <a:r>
                <a:rPr sz="1100">
                  <a:solidFill>
                    <a:srgbClr val="333333"/>
                  </a:solidFill>
                  <a:latin typeface="宋体"/>
                  <a:ea typeface="宋体"/>
                  <a:cs typeface="宋体"/>
                  <a:sym typeface="宋体"/>
                </a:rPr>
                <a:t>跨国医疗器械企业</a:t>
              </a:r>
              <a:r>
                <a:rPr sz="1100"/>
                <a:t>  </a:t>
              </a:r>
            </a:p>
          </p:txBody>
        </p:sp>
        <p:sp>
          <p:nvSpPr>
            <p:cNvPr id="1521" name="矩形"/>
            <p:cNvSpPr txBox="1"/>
            <p:nvPr/>
          </p:nvSpPr>
          <p:spPr>
            <a:xfrm>
              <a:off x="3703848" y="3553893"/>
              <a:ext cx="2737964" cy="1085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a:solidFill>
                    <a:srgbClr val="404040"/>
                  </a:solidFill>
                  <a:latin typeface="思源黑体 Medium"/>
                  <a:ea typeface="思源黑体 Medium"/>
                  <a:cs typeface="思源黑体 Medium"/>
                  <a:sym typeface="思源黑体 Medium"/>
                </a:defRPr>
              </a:pPr>
              <a:r>
                <a:t>0</a:t>
              </a:r>
              <a:r>
                <a:t>4</a:t>
              </a:r>
              <a:r>
                <a:t> 后期 </a:t>
              </a:r>
              <a:r>
                <a:rPr sz="900">
                  <a:solidFill>
                    <a:srgbClr val="333333"/>
                  </a:solidFill>
                  <a:latin typeface="宋体"/>
                  <a:ea typeface="宋体"/>
                  <a:cs typeface="宋体"/>
                  <a:sym typeface="宋体"/>
                </a:rPr>
                <a:t>医疗设备维修工作的主要有三方力量，</a:t>
              </a:r>
              <a:endParaRPr sz="900">
                <a:solidFill>
                  <a:srgbClr val="333333"/>
                </a:solidFill>
                <a:latin typeface="Microsoft Yahei"/>
                <a:ea typeface="Microsoft Yahei"/>
                <a:cs typeface="Microsoft Yahei"/>
                <a:sym typeface="Microsoft Yahei"/>
              </a:endParaRPr>
            </a:p>
            <a:p>
              <a:pPr>
                <a:defRPr sz="900">
                  <a:solidFill>
                    <a:srgbClr val="333333"/>
                  </a:solidFill>
                  <a:latin typeface="Microsoft Yahei"/>
                  <a:ea typeface="Microsoft Yahei"/>
                  <a:cs typeface="Microsoft Yahei"/>
                  <a:sym typeface="Microsoft Yahei"/>
                </a:defRPr>
              </a:pPr>
              <a:r>
                <a:rPr>
                  <a:latin typeface="宋体"/>
                  <a:ea typeface="宋体"/>
                  <a:cs typeface="宋体"/>
                  <a:sym typeface="宋体"/>
                </a:rPr>
                <a:t>一是医院医学工程部门技术人员，</a:t>
              </a:r>
            </a:p>
            <a:p>
              <a:pPr>
                <a:defRPr sz="900">
                  <a:solidFill>
                    <a:srgbClr val="333333"/>
                  </a:solidFill>
                  <a:latin typeface="Microsoft Yahei"/>
                  <a:ea typeface="Microsoft Yahei"/>
                  <a:cs typeface="Microsoft Yahei"/>
                  <a:sym typeface="Microsoft Yahei"/>
                </a:defRPr>
              </a:pPr>
              <a:r>
                <a:rPr>
                  <a:latin typeface="宋体"/>
                  <a:ea typeface="宋体"/>
                  <a:cs typeface="宋体"/>
                  <a:sym typeface="宋体"/>
                </a:rPr>
                <a:t>二是厂家技术人员，三是以维修服务为核心竞争力的社会力量</a:t>
              </a:r>
              <a:r>
                <a:rPr>
                  <a:latin typeface="宋体"/>
                  <a:ea typeface="宋体"/>
                  <a:cs typeface="宋体"/>
                  <a:sym typeface="宋体"/>
                </a:rPr>
                <a:t>。</a:t>
              </a:r>
              <a:r>
                <a:rPr sz="1200">
                  <a:solidFill>
                    <a:srgbClr val="404040"/>
                  </a:solidFill>
                  <a:latin typeface="思源黑体 Medium"/>
                  <a:ea typeface="思源黑体 Medium"/>
                  <a:cs typeface="思源黑体 Medium"/>
                  <a:sym typeface="思源黑体 Medium"/>
                </a:rPr>
                <a:t>  </a:t>
              </a:r>
            </a:p>
          </p:txBody>
        </p:sp>
      </p:gr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72"/>
                                        </p:tgtEl>
                                        <p:attrNameLst>
                                          <p:attrName>style.visibility</p:attrName>
                                        </p:attrNameLst>
                                      </p:cBhvr>
                                      <p:to>
                                        <p:strVal val="visible"/>
                                      </p:to>
                                    </p:set>
                                    <p:animEffect filter="dissolve" transition="in">
                                      <p:cBhvr>
                                        <p:cTn id="7" dur="500"/>
                                        <p:tgtEl>
                                          <p:spTgt spid="147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522"/>
                                        </p:tgtEl>
                                        <p:attrNameLst>
                                          <p:attrName>style.visibility</p:attrName>
                                        </p:attrNameLst>
                                      </p:cBhvr>
                                      <p:to>
                                        <p:strVal val="visible"/>
                                      </p:to>
                                    </p:set>
                                    <p:animEffect filter="dissolve" transition="in">
                                      <p:cBhvr>
                                        <p:cTn id="11" dur="2000"/>
                                        <p:tgtEl>
                                          <p:spTgt spid="1522"/>
                                        </p:tgtEl>
                                      </p:cBhvr>
                                    </p:animEffect>
                                  </p:childTnLst>
                                </p:cTn>
                              </p:par>
                            </p:childTnLst>
                          </p:cTn>
                        </p:par>
                        <p:par>
                          <p:cTn id="12" fill="hold">
                            <p:stCondLst>
                              <p:cond delay="2500"/>
                            </p:stCondLst>
                            <p:childTnLst>
                              <p:par>
                                <p:cTn id="13" presetClass="entr" nodeType="afterEffect" presetSubtype="4" presetID="22" grpId="3" fill="hold">
                                  <p:stCondLst>
                                    <p:cond delay="0"/>
                                  </p:stCondLst>
                                  <p:iterate type="el" backwards="0">
                                    <p:tmAbs val="0"/>
                                  </p:iterate>
                                  <p:childTnLst>
                                    <p:set>
                                      <p:cBhvr>
                                        <p:cTn id="14" fill="hold"/>
                                        <p:tgtEl>
                                          <p:spTgt spid="1473"/>
                                        </p:tgtEl>
                                        <p:attrNameLst>
                                          <p:attrName>style.visibility</p:attrName>
                                        </p:attrNameLst>
                                      </p:cBhvr>
                                      <p:to>
                                        <p:strVal val="visible"/>
                                      </p:to>
                                    </p:set>
                                    <p:animEffect filter="wipe(down)" transition="in">
                                      <p:cBhvr>
                                        <p:cTn id="15" dur="500"/>
                                        <p:tgtEl>
                                          <p:spTgt spid="1473"/>
                                        </p:tgtEl>
                                      </p:cBhvr>
                                    </p:animEffect>
                                  </p:childTnLst>
                                </p:cTn>
                              </p:par>
                            </p:childTnLst>
                          </p:cTn>
                        </p:par>
                        <p:par>
                          <p:cTn id="16" fill="hold">
                            <p:stCondLst>
                              <p:cond delay="3000"/>
                            </p:stCondLst>
                            <p:childTnLst>
                              <p:par>
                                <p:cTn id="17" presetClass="entr" nodeType="afterEffect" presetSubtype="4" presetID="22" grpId="4" fill="hold">
                                  <p:stCondLst>
                                    <p:cond delay="0"/>
                                  </p:stCondLst>
                                  <p:iterate type="el" backwards="0">
                                    <p:tmAbs val="0"/>
                                  </p:iterate>
                                  <p:childTnLst>
                                    <p:set>
                                      <p:cBhvr>
                                        <p:cTn id="18" fill="hold"/>
                                        <p:tgtEl>
                                          <p:spTgt spid="1474"/>
                                        </p:tgtEl>
                                        <p:attrNameLst>
                                          <p:attrName>style.visibility</p:attrName>
                                        </p:attrNameLst>
                                      </p:cBhvr>
                                      <p:to>
                                        <p:strVal val="visible"/>
                                      </p:to>
                                    </p:set>
                                    <p:animEffect filter="wipe(down)" transition="in">
                                      <p:cBhvr>
                                        <p:cTn id="19" dur="500"/>
                                        <p:tgtEl>
                                          <p:spTgt spid="1474"/>
                                        </p:tgtEl>
                                      </p:cBhvr>
                                    </p:animEffect>
                                  </p:childTnLst>
                                </p:cTn>
                              </p:par>
                            </p:childTnLst>
                          </p:cTn>
                        </p:par>
                        <p:par>
                          <p:cTn id="20" fill="hold">
                            <p:stCondLst>
                              <p:cond delay="3500"/>
                            </p:stCondLst>
                            <p:childTnLst>
                              <p:par>
                                <p:cTn id="21" presetClass="entr" nodeType="afterEffect" presetSubtype="4" presetID="22" grpId="5" fill="hold">
                                  <p:stCondLst>
                                    <p:cond delay="0"/>
                                  </p:stCondLst>
                                  <p:iterate type="el" backwards="0">
                                    <p:tmAbs val="0"/>
                                  </p:iterate>
                                  <p:childTnLst>
                                    <p:set>
                                      <p:cBhvr>
                                        <p:cTn id="22" fill="hold"/>
                                        <p:tgtEl>
                                          <p:spTgt spid="1475"/>
                                        </p:tgtEl>
                                        <p:attrNameLst>
                                          <p:attrName>style.visibility</p:attrName>
                                        </p:attrNameLst>
                                      </p:cBhvr>
                                      <p:to>
                                        <p:strVal val="visible"/>
                                      </p:to>
                                    </p:set>
                                    <p:animEffect filter="wipe(down)" transition="in">
                                      <p:cBhvr>
                                        <p:cTn id="23" dur="500"/>
                                        <p:tgtEl>
                                          <p:spTgt spid="1475"/>
                                        </p:tgtEl>
                                      </p:cBhvr>
                                    </p:animEffect>
                                  </p:childTnLst>
                                </p:cTn>
                              </p:par>
                            </p:childTnLst>
                          </p:cTn>
                        </p:par>
                        <p:par>
                          <p:cTn id="24" fill="hold">
                            <p:stCondLst>
                              <p:cond delay="4000"/>
                            </p:stCondLst>
                            <p:childTnLst>
                              <p:par>
                                <p:cTn id="25" presetClass="entr" nodeType="afterEffect" presetSubtype="4" presetID="22" grpId="6" fill="hold">
                                  <p:stCondLst>
                                    <p:cond delay="0"/>
                                  </p:stCondLst>
                                  <p:iterate type="el" backwards="0">
                                    <p:tmAbs val="0"/>
                                  </p:iterate>
                                  <p:childTnLst>
                                    <p:set>
                                      <p:cBhvr>
                                        <p:cTn id="26" fill="hold"/>
                                        <p:tgtEl>
                                          <p:spTgt spid="1476"/>
                                        </p:tgtEl>
                                        <p:attrNameLst>
                                          <p:attrName>style.visibility</p:attrName>
                                        </p:attrNameLst>
                                      </p:cBhvr>
                                      <p:to>
                                        <p:strVal val="visible"/>
                                      </p:to>
                                    </p:set>
                                    <p:animEffect filter="wipe(down)" transition="in">
                                      <p:cBhvr>
                                        <p:cTn id="27" dur="500"/>
                                        <p:tgtEl>
                                          <p:spTgt spid="1476"/>
                                        </p:tgtEl>
                                      </p:cBhvr>
                                    </p:animEffect>
                                  </p:childTnLst>
                                </p:cTn>
                              </p:par>
                            </p:childTnLst>
                          </p:cTn>
                        </p:par>
                        <p:par>
                          <p:cTn id="28" fill="hold">
                            <p:stCondLst>
                              <p:cond delay="4500"/>
                            </p:stCondLst>
                            <p:childTnLst>
                              <p:par>
                                <p:cTn id="29" presetClass="entr" nodeType="afterEffect" presetSubtype="4" presetID="22" grpId="7" fill="hold">
                                  <p:stCondLst>
                                    <p:cond delay="0"/>
                                  </p:stCondLst>
                                  <p:iterate type="el" backwards="0">
                                    <p:tmAbs val="0"/>
                                  </p:iterate>
                                  <p:childTnLst>
                                    <p:set>
                                      <p:cBhvr>
                                        <p:cTn id="30" fill="hold"/>
                                        <p:tgtEl>
                                          <p:spTgt spid="1483"/>
                                        </p:tgtEl>
                                        <p:attrNameLst>
                                          <p:attrName>style.visibility</p:attrName>
                                        </p:attrNameLst>
                                      </p:cBhvr>
                                      <p:to>
                                        <p:strVal val="visible"/>
                                      </p:to>
                                    </p:set>
                                    <p:animEffect filter="wipe(down)" transition="in">
                                      <p:cBhvr>
                                        <p:cTn id="31" dur="500"/>
                                        <p:tgtEl>
                                          <p:spTgt spid="1483"/>
                                        </p:tgtEl>
                                      </p:cBhvr>
                                    </p:animEffect>
                                  </p:childTnLst>
                                </p:cTn>
                              </p:par>
                            </p:childTnLst>
                          </p:cTn>
                        </p:par>
                        <p:par>
                          <p:cTn id="32" fill="hold">
                            <p:stCondLst>
                              <p:cond delay="5000"/>
                            </p:stCondLst>
                            <p:childTnLst>
                              <p:par>
                                <p:cTn id="33" presetClass="entr" nodeType="afterEffect" presetSubtype="4" presetID="22" grpId="8" fill="hold">
                                  <p:stCondLst>
                                    <p:cond delay="0"/>
                                  </p:stCondLst>
                                  <p:iterate type="el" backwards="0">
                                    <p:tmAbs val="0"/>
                                  </p:iterate>
                                  <p:childTnLst>
                                    <p:set>
                                      <p:cBhvr>
                                        <p:cTn id="34" fill="hold"/>
                                        <p:tgtEl>
                                          <p:spTgt spid="1489"/>
                                        </p:tgtEl>
                                        <p:attrNameLst>
                                          <p:attrName>style.visibility</p:attrName>
                                        </p:attrNameLst>
                                      </p:cBhvr>
                                      <p:to>
                                        <p:strVal val="visible"/>
                                      </p:to>
                                    </p:set>
                                    <p:animEffect filter="wipe(down)" transition="in">
                                      <p:cBhvr>
                                        <p:cTn id="35" dur="500"/>
                                        <p:tgtEl>
                                          <p:spTgt spid="1489"/>
                                        </p:tgtEl>
                                      </p:cBhvr>
                                    </p:animEffect>
                                  </p:childTnLst>
                                </p:cTn>
                              </p:par>
                            </p:childTnLst>
                          </p:cTn>
                        </p:par>
                        <p:par>
                          <p:cTn id="36" fill="hold">
                            <p:stCondLst>
                              <p:cond delay="5500"/>
                            </p:stCondLst>
                            <p:childTnLst>
                              <p:par>
                                <p:cTn id="37" presetClass="entr" nodeType="afterEffect" presetSubtype="4" presetID="22" grpId="9" fill="hold">
                                  <p:stCondLst>
                                    <p:cond delay="0"/>
                                  </p:stCondLst>
                                  <p:iterate type="el" backwards="0">
                                    <p:tmAbs val="0"/>
                                  </p:iterate>
                                  <p:childTnLst>
                                    <p:set>
                                      <p:cBhvr>
                                        <p:cTn id="38" fill="hold"/>
                                        <p:tgtEl>
                                          <p:spTgt spid="1494"/>
                                        </p:tgtEl>
                                        <p:attrNameLst>
                                          <p:attrName>style.visibility</p:attrName>
                                        </p:attrNameLst>
                                      </p:cBhvr>
                                      <p:to>
                                        <p:strVal val="visible"/>
                                      </p:to>
                                    </p:set>
                                    <p:animEffect filter="wipe(down)" transition="in">
                                      <p:cBhvr>
                                        <p:cTn id="39" dur="500"/>
                                        <p:tgtEl>
                                          <p:spTgt spid="1494"/>
                                        </p:tgtEl>
                                      </p:cBhvr>
                                    </p:animEffect>
                                  </p:childTnLst>
                                </p:cTn>
                              </p:par>
                            </p:childTnLst>
                          </p:cTn>
                        </p:par>
                        <p:par>
                          <p:cTn id="40" fill="hold">
                            <p:stCondLst>
                              <p:cond delay="6000"/>
                            </p:stCondLst>
                            <p:childTnLst>
                              <p:par>
                                <p:cTn id="41" presetClass="entr" nodeType="afterEffect" presetSubtype="4" presetID="22" grpId="10" fill="hold">
                                  <p:stCondLst>
                                    <p:cond delay="0"/>
                                  </p:stCondLst>
                                  <p:iterate type="el" backwards="0">
                                    <p:tmAbs val="0"/>
                                  </p:iterate>
                                  <p:childTnLst>
                                    <p:set>
                                      <p:cBhvr>
                                        <p:cTn id="42" fill="hold"/>
                                        <p:tgtEl>
                                          <p:spTgt spid="1507"/>
                                        </p:tgtEl>
                                        <p:attrNameLst>
                                          <p:attrName>style.visibility</p:attrName>
                                        </p:attrNameLst>
                                      </p:cBhvr>
                                      <p:to>
                                        <p:strVal val="visible"/>
                                      </p:to>
                                    </p:set>
                                    <p:animEffect filter="wipe(down)" transition="in">
                                      <p:cBhvr>
                                        <p:cTn id="43" dur="500"/>
                                        <p:tgtEl>
                                          <p:spTgt spid="1507"/>
                                        </p:tgtEl>
                                      </p:cBhvr>
                                    </p:animEffect>
                                  </p:childTnLst>
                                </p:cTn>
                              </p:par>
                            </p:childTnLst>
                          </p:cTn>
                        </p:par>
                        <p:par>
                          <p:cTn id="44" fill="hold">
                            <p:stCondLst>
                              <p:cond delay="6500"/>
                            </p:stCondLst>
                            <p:childTnLst>
                              <p:par>
                                <p:cTn id="45" presetClass="entr" nodeType="afterEffect" presetSubtype="4" presetID="22" grpId="11" fill="hold">
                                  <p:stCondLst>
                                    <p:cond delay="0"/>
                                  </p:stCondLst>
                                  <p:iterate type="el" backwards="0">
                                    <p:tmAbs val="0"/>
                                  </p:iterate>
                                  <p:childTnLst>
                                    <p:set>
                                      <p:cBhvr>
                                        <p:cTn id="46" fill="hold"/>
                                        <p:tgtEl>
                                          <p:spTgt spid="1508"/>
                                        </p:tgtEl>
                                        <p:attrNameLst>
                                          <p:attrName>style.visibility</p:attrName>
                                        </p:attrNameLst>
                                      </p:cBhvr>
                                      <p:to>
                                        <p:strVal val="visible"/>
                                      </p:to>
                                    </p:set>
                                    <p:animEffect filter="wipe(down)" transition="in">
                                      <p:cBhvr>
                                        <p:cTn id="47" dur="500"/>
                                        <p:tgtEl>
                                          <p:spTgt spid="1508"/>
                                        </p:tgtEl>
                                      </p:cBhvr>
                                    </p:animEffect>
                                  </p:childTnLst>
                                </p:cTn>
                              </p:par>
                            </p:childTnLst>
                          </p:cTn>
                        </p:par>
                        <p:par>
                          <p:cTn id="48" fill="hold">
                            <p:stCondLst>
                              <p:cond delay="7000"/>
                            </p:stCondLst>
                            <p:childTnLst>
                              <p:par>
                                <p:cTn id="49" presetClass="entr" nodeType="afterEffect" presetSubtype="4" presetID="22" grpId="12" fill="hold">
                                  <p:stCondLst>
                                    <p:cond delay="0"/>
                                  </p:stCondLst>
                                  <p:iterate type="el" backwards="0">
                                    <p:tmAbs val="0"/>
                                  </p:iterate>
                                  <p:childTnLst>
                                    <p:set>
                                      <p:cBhvr>
                                        <p:cTn id="50" fill="hold"/>
                                        <p:tgtEl>
                                          <p:spTgt spid="1509"/>
                                        </p:tgtEl>
                                        <p:attrNameLst>
                                          <p:attrName>style.visibility</p:attrName>
                                        </p:attrNameLst>
                                      </p:cBhvr>
                                      <p:to>
                                        <p:strVal val="visible"/>
                                      </p:to>
                                    </p:set>
                                    <p:animEffect filter="wipe(down)" transition="in">
                                      <p:cBhvr>
                                        <p:cTn id="51" dur="500"/>
                                        <p:tgtEl>
                                          <p:spTgt spid="1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6" grpId="6"/>
      <p:bldP build="whole" bldLvl="1" animBg="1" rev="0" advAuto="0" spid="1489" grpId="8"/>
      <p:bldP build="whole" bldLvl="1" animBg="1" rev="0" advAuto="0" spid="1508" grpId="11"/>
      <p:bldP build="whole" bldLvl="1" animBg="1" rev="0" advAuto="0" spid="1473" grpId="3"/>
      <p:bldP build="whole" bldLvl="1" animBg="1" rev="0" advAuto="0" spid="1494" grpId="9"/>
      <p:bldP build="whole" bldLvl="1" animBg="1" rev="0" advAuto="0" spid="1509" grpId="12"/>
      <p:bldP build="whole" bldLvl="1" animBg="1" rev="0" advAuto="0" spid="1507" grpId="10"/>
      <p:bldP build="whole" bldLvl="1" animBg="1" rev="0" advAuto="0" spid="1474" grpId="4"/>
      <p:bldP build="whole" bldLvl="1" animBg="1" rev="0" advAuto="0" spid="1483" grpId="7"/>
      <p:bldP build="whole" bldLvl="1" animBg="1" rev="0" advAuto="0" spid="1472" grpId="1"/>
      <p:bldP build="whole" bldLvl="1" animBg="1" rev="0" advAuto="0" spid="1522" grpId="2"/>
      <p:bldP build="whole" bldLvl="1" animBg="1" rev="0" advAuto="0" spid="1475" grpId="5"/>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526" name="矩形"/>
          <p:cNvSpPr txBox="1"/>
          <p:nvPr/>
        </p:nvSpPr>
        <p:spPr>
          <a:xfrm>
            <a:off x="744418" y="374780"/>
            <a:ext cx="2370298" cy="98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2300"/>
              </a:lnSpc>
              <a:defRPr>
                <a:latin typeface="微软雅黑"/>
                <a:ea typeface="微软雅黑"/>
                <a:cs typeface="微软雅黑"/>
                <a:sym typeface="微软雅黑"/>
              </a:defRPr>
            </a:lvl1pPr>
          </a:lstStyle>
          <a:p>
            <a:pPr/>
            <a:r>
              <a:t>医院运营管理模式的全新尝试</a:t>
            </a:r>
          </a:p>
        </p:txBody>
      </p:sp>
      <p:grpSp>
        <p:nvGrpSpPr>
          <p:cNvPr id="1539" name="组合"/>
          <p:cNvGrpSpPr/>
          <p:nvPr/>
        </p:nvGrpSpPr>
        <p:grpSpPr>
          <a:xfrm>
            <a:off x="3999229" y="686441"/>
            <a:ext cx="332185" cy="3452575"/>
            <a:chOff x="0" y="0"/>
            <a:chExt cx="332184" cy="3452574"/>
          </a:xfrm>
        </p:grpSpPr>
        <p:grpSp>
          <p:nvGrpSpPr>
            <p:cNvPr id="1529" name="椭圆"/>
            <p:cNvGrpSpPr/>
            <p:nvPr/>
          </p:nvGrpSpPr>
          <p:grpSpPr>
            <a:xfrm>
              <a:off x="-1" y="0"/>
              <a:ext cx="332186" cy="332111"/>
              <a:chOff x="0" y="0"/>
              <a:chExt cx="332184" cy="332110"/>
            </a:xfrm>
          </p:grpSpPr>
          <p:sp>
            <p:nvSpPr>
              <p:cNvPr id="1527" name="Circle"/>
              <p:cNvSpPr/>
              <p:nvPr/>
            </p:nvSpPr>
            <p:spPr>
              <a:xfrm>
                <a:off x="-1" y="-1"/>
                <a:ext cx="332186" cy="332112"/>
              </a:xfrm>
              <a:prstGeom prst="ellipse">
                <a:avLst/>
              </a:prstGeom>
              <a:solidFill>
                <a:srgbClr val="02235E"/>
              </a:solidFill>
              <a:ln w="12700" cap="flat">
                <a:noFill/>
                <a:miter lim="400000"/>
              </a:ln>
              <a:effectLst/>
            </p:spPr>
            <p:txBody>
              <a:bodyPr wrap="square" lIns="0" tIns="0" rIns="0" bIns="0" numCol="1" anchor="ctr">
                <a:noAutofit/>
              </a:bodyPr>
              <a:lstStyle/>
              <a:p>
                <a:pPr algn="ctr">
                  <a:defRPr sz="1500">
                    <a:solidFill>
                      <a:schemeClr val="accent3">
                        <a:lumOff val="44000"/>
                      </a:schemeClr>
                    </a:solidFill>
                    <a:latin typeface="思源黑体 Medium"/>
                    <a:ea typeface="思源黑体 Medium"/>
                    <a:cs typeface="思源黑体 Medium"/>
                    <a:sym typeface="思源黑体 Medium"/>
                  </a:defRPr>
                </a:pPr>
              </a:p>
            </p:txBody>
          </p:sp>
          <p:sp>
            <p:nvSpPr>
              <p:cNvPr id="1528" name="1"/>
              <p:cNvSpPr txBox="1"/>
              <p:nvPr/>
            </p:nvSpPr>
            <p:spPr>
              <a:xfrm>
                <a:off x="48646" y="6035"/>
                <a:ext cx="234891"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500">
                    <a:solidFill>
                      <a:schemeClr val="accent3">
                        <a:lumOff val="44000"/>
                      </a:schemeClr>
                    </a:solidFill>
                    <a:latin typeface="思源黑体 Medium"/>
                    <a:ea typeface="思源黑体 Medium"/>
                    <a:cs typeface="思源黑体 Medium"/>
                    <a:sym typeface="思源黑体 Medium"/>
                  </a:defRPr>
                </a:lvl1pPr>
              </a:lstStyle>
              <a:p>
                <a:pPr/>
                <a:r>
                  <a:t>1</a:t>
                </a:r>
              </a:p>
            </p:txBody>
          </p:sp>
        </p:grpSp>
        <p:grpSp>
          <p:nvGrpSpPr>
            <p:cNvPr id="1532" name="椭圆"/>
            <p:cNvGrpSpPr/>
            <p:nvPr/>
          </p:nvGrpSpPr>
          <p:grpSpPr>
            <a:xfrm>
              <a:off x="-1" y="1079525"/>
              <a:ext cx="332186" cy="332113"/>
              <a:chOff x="0" y="0"/>
              <a:chExt cx="332184" cy="332111"/>
            </a:xfrm>
          </p:grpSpPr>
          <p:sp>
            <p:nvSpPr>
              <p:cNvPr id="1530" name="Circle"/>
              <p:cNvSpPr/>
              <p:nvPr/>
            </p:nvSpPr>
            <p:spPr>
              <a:xfrm>
                <a:off x="-1" y="0"/>
                <a:ext cx="332186" cy="332112"/>
              </a:xfrm>
              <a:prstGeom prst="ellipse">
                <a:avLst/>
              </a:prstGeom>
              <a:solidFill>
                <a:srgbClr val="02235E"/>
              </a:solidFill>
              <a:ln w="12700" cap="flat">
                <a:noFill/>
                <a:miter lim="400000"/>
              </a:ln>
              <a:effectLst/>
            </p:spPr>
            <p:txBody>
              <a:bodyPr wrap="square" lIns="0" tIns="0" rIns="0" bIns="0" numCol="1" anchor="ctr">
                <a:noAutofit/>
              </a:bodyPr>
              <a:lstStyle/>
              <a:p>
                <a:pPr algn="ctr">
                  <a:defRPr sz="1500">
                    <a:solidFill>
                      <a:schemeClr val="accent3">
                        <a:lumOff val="44000"/>
                      </a:schemeClr>
                    </a:solidFill>
                    <a:latin typeface="思源黑体 Medium"/>
                    <a:ea typeface="思源黑体 Medium"/>
                    <a:cs typeface="思源黑体 Medium"/>
                    <a:sym typeface="思源黑体 Medium"/>
                  </a:defRPr>
                </a:pPr>
              </a:p>
            </p:txBody>
          </p:sp>
          <p:sp>
            <p:nvSpPr>
              <p:cNvPr id="1531" name="2"/>
              <p:cNvSpPr txBox="1"/>
              <p:nvPr/>
            </p:nvSpPr>
            <p:spPr>
              <a:xfrm>
                <a:off x="48646" y="6036"/>
                <a:ext cx="234891"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500">
                    <a:solidFill>
                      <a:schemeClr val="accent3">
                        <a:lumOff val="44000"/>
                      </a:schemeClr>
                    </a:solidFill>
                    <a:latin typeface="思源黑体 Medium"/>
                    <a:ea typeface="思源黑体 Medium"/>
                    <a:cs typeface="思源黑体 Medium"/>
                    <a:sym typeface="思源黑体 Medium"/>
                  </a:defRPr>
                </a:lvl1pPr>
              </a:lstStyle>
              <a:p>
                <a:pPr/>
                <a:r>
                  <a:t>2</a:t>
                </a:r>
              </a:p>
            </p:txBody>
          </p:sp>
        </p:grpSp>
        <p:grpSp>
          <p:nvGrpSpPr>
            <p:cNvPr id="1535" name="椭圆"/>
            <p:cNvGrpSpPr/>
            <p:nvPr/>
          </p:nvGrpSpPr>
          <p:grpSpPr>
            <a:xfrm>
              <a:off x="-1" y="2106979"/>
              <a:ext cx="332186" cy="332111"/>
              <a:chOff x="0" y="0"/>
              <a:chExt cx="332184" cy="332110"/>
            </a:xfrm>
          </p:grpSpPr>
          <p:sp>
            <p:nvSpPr>
              <p:cNvPr id="1533" name="Circle"/>
              <p:cNvSpPr/>
              <p:nvPr/>
            </p:nvSpPr>
            <p:spPr>
              <a:xfrm>
                <a:off x="-1" y="-1"/>
                <a:ext cx="332186" cy="332112"/>
              </a:xfrm>
              <a:prstGeom prst="ellipse">
                <a:avLst/>
              </a:prstGeom>
              <a:solidFill>
                <a:srgbClr val="02235E"/>
              </a:solidFill>
              <a:ln w="12700" cap="flat">
                <a:noFill/>
                <a:miter lim="400000"/>
              </a:ln>
              <a:effectLst/>
            </p:spPr>
            <p:txBody>
              <a:bodyPr wrap="square" lIns="0" tIns="0" rIns="0" bIns="0" numCol="1" anchor="ctr">
                <a:noAutofit/>
              </a:bodyPr>
              <a:lstStyle/>
              <a:p>
                <a:pPr algn="ctr">
                  <a:defRPr sz="1500">
                    <a:solidFill>
                      <a:schemeClr val="accent3">
                        <a:lumOff val="44000"/>
                      </a:schemeClr>
                    </a:solidFill>
                    <a:latin typeface="思源黑体 Medium"/>
                    <a:ea typeface="思源黑体 Medium"/>
                    <a:cs typeface="思源黑体 Medium"/>
                    <a:sym typeface="思源黑体 Medium"/>
                  </a:defRPr>
                </a:pPr>
              </a:p>
            </p:txBody>
          </p:sp>
          <p:sp>
            <p:nvSpPr>
              <p:cNvPr id="1534" name="3"/>
              <p:cNvSpPr txBox="1"/>
              <p:nvPr/>
            </p:nvSpPr>
            <p:spPr>
              <a:xfrm>
                <a:off x="48646" y="6035"/>
                <a:ext cx="234891"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500">
                    <a:solidFill>
                      <a:schemeClr val="accent3">
                        <a:lumOff val="44000"/>
                      </a:schemeClr>
                    </a:solidFill>
                    <a:latin typeface="思源黑体 Medium"/>
                    <a:ea typeface="思源黑体 Medium"/>
                    <a:cs typeface="思源黑体 Medium"/>
                    <a:sym typeface="思源黑体 Medium"/>
                  </a:defRPr>
                </a:lvl1pPr>
              </a:lstStyle>
              <a:p>
                <a:pPr/>
                <a:r>
                  <a:t>3</a:t>
                </a:r>
              </a:p>
            </p:txBody>
          </p:sp>
        </p:grpSp>
        <p:grpSp>
          <p:nvGrpSpPr>
            <p:cNvPr id="1538" name="椭圆"/>
            <p:cNvGrpSpPr/>
            <p:nvPr/>
          </p:nvGrpSpPr>
          <p:grpSpPr>
            <a:xfrm>
              <a:off x="-1" y="3120462"/>
              <a:ext cx="332186" cy="332113"/>
              <a:chOff x="0" y="0"/>
              <a:chExt cx="332184" cy="332111"/>
            </a:xfrm>
          </p:grpSpPr>
          <p:sp>
            <p:nvSpPr>
              <p:cNvPr id="1536" name="Circle"/>
              <p:cNvSpPr/>
              <p:nvPr/>
            </p:nvSpPr>
            <p:spPr>
              <a:xfrm>
                <a:off x="-1" y="0"/>
                <a:ext cx="332186" cy="332112"/>
              </a:xfrm>
              <a:prstGeom prst="ellipse">
                <a:avLst/>
              </a:prstGeom>
              <a:solidFill>
                <a:srgbClr val="02235E"/>
              </a:solidFill>
              <a:ln w="12700" cap="flat">
                <a:noFill/>
                <a:miter lim="400000"/>
              </a:ln>
              <a:effectLst/>
            </p:spPr>
            <p:txBody>
              <a:bodyPr wrap="square" lIns="0" tIns="0" rIns="0" bIns="0" numCol="1" anchor="ctr">
                <a:noAutofit/>
              </a:bodyPr>
              <a:lstStyle/>
              <a:p>
                <a:pPr algn="ctr">
                  <a:defRPr sz="1500">
                    <a:solidFill>
                      <a:schemeClr val="accent3">
                        <a:lumOff val="44000"/>
                      </a:schemeClr>
                    </a:solidFill>
                    <a:latin typeface="思源黑体 Medium"/>
                    <a:ea typeface="思源黑体 Medium"/>
                    <a:cs typeface="思源黑体 Medium"/>
                    <a:sym typeface="思源黑体 Medium"/>
                  </a:defRPr>
                </a:pPr>
              </a:p>
            </p:txBody>
          </p:sp>
          <p:sp>
            <p:nvSpPr>
              <p:cNvPr id="1537" name="4"/>
              <p:cNvSpPr txBox="1"/>
              <p:nvPr/>
            </p:nvSpPr>
            <p:spPr>
              <a:xfrm>
                <a:off x="48646" y="6036"/>
                <a:ext cx="234891"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500">
                    <a:solidFill>
                      <a:schemeClr val="accent3">
                        <a:lumOff val="44000"/>
                      </a:schemeClr>
                    </a:solidFill>
                    <a:latin typeface="思源黑体 Medium"/>
                    <a:ea typeface="思源黑体 Medium"/>
                    <a:cs typeface="思源黑体 Medium"/>
                    <a:sym typeface="思源黑体 Medium"/>
                  </a:defRPr>
                </a:lvl1pPr>
              </a:lstStyle>
              <a:p>
                <a:pPr/>
                <a:r>
                  <a:t>4</a:t>
                </a:r>
              </a:p>
            </p:txBody>
          </p:sp>
        </p:grpSp>
      </p:grpSp>
      <p:grpSp>
        <p:nvGrpSpPr>
          <p:cNvPr id="1551" name="组合"/>
          <p:cNvGrpSpPr/>
          <p:nvPr/>
        </p:nvGrpSpPr>
        <p:grpSpPr>
          <a:xfrm>
            <a:off x="636976" y="1325314"/>
            <a:ext cx="3111429" cy="3025706"/>
            <a:chOff x="0" y="0"/>
            <a:chExt cx="3111427" cy="3025704"/>
          </a:xfrm>
        </p:grpSpPr>
        <p:sp>
          <p:nvSpPr>
            <p:cNvPr id="1540" name="曲线"/>
            <p:cNvSpPr/>
            <p:nvPr/>
          </p:nvSpPr>
          <p:spPr>
            <a:xfrm>
              <a:off x="1556313" y="756214"/>
              <a:ext cx="1555115" cy="756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8"/>
                    <a:pt x="16764" y="21600"/>
                    <a:pt x="10799" y="21600"/>
                  </a:cubicBezTo>
                  <a:cubicBezTo>
                    <a:pt x="4834" y="21600"/>
                    <a:pt x="0" y="11928"/>
                    <a:pt x="0" y="0"/>
                  </a:cubicBezTo>
                  <a:lnTo>
                    <a:pt x="21600"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1" name="曲线"/>
            <p:cNvSpPr/>
            <p:nvPr/>
          </p:nvSpPr>
          <p:spPr>
            <a:xfrm rot="5400000">
              <a:off x="1187853" y="1880005"/>
              <a:ext cx="1513206" cy="778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8"/>
                    <a:pt x="16764" y="21600"/>
                    <a:pt x="10798" y="21600"/>
                  </a:cubicBezTo>
                  <a:cubicBezTo>
                    <a:pt x="4835" y="21600"/>
                    <a:pt x="0" y="11928"/>
                    <a:pt x="0" y="0"/>
                  </a:cubicBezTo>
                  <a:lnTo>
                    <a:pt x="21600"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2" name="曲线"/>
            <p:cNvSpPr/>
            <p:nvPr/>
          </p:nvSpPr>
          <p:spPr>
            <a:xfrm rot="16200000">
              <a:off x="409661" y="366872"/>
              <a:ext cx="1511865" cy="778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7"/>
                    <a:pt x="16765" y="21600"/>
                    <a:pt x="10801" y="21600"/>
                  </a:cubicBezTo>
                  <a:cubicBezTo>
                    <a:pt x="4834" y="21600"/>
                    <a:pt x="0" y="11927"/>
                    <a:pt x="0" y="0"/>
                  </a:cubicBezTo>
                  <a:lnTo>
                    <a:pt x="21600"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3" name="曲线"/>
            <p:cNvSpPr/>
            <p:nvPr/>
          </p:nvSpPr>
          <p:spPr>
            <a:xfrm rot="10800000">
              <a:off x="0" y="1512817"/>
              <a:ext cx="1556312" cy="756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8"/>
                    <a:pt x="16765" y="21600"/>
                    <a:pt x="10801" y="21600"/>
                  </a:cubicBezTo>
                  <a:cubicBezTo>
                    <a:pt x="4835" y="21600"/>
                    <a:pt x="0" y="11928"/>
                    <a:pt x="0" y="0"/>
                  </a:cubicBezTo>
                  <a:lnTo>
                    <a:pt x="21600"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4" name="椭圆"/>
            <p:cNvSpPr/>
            <p:nvPr/>
          </p:nvSpPr>
          <p:spPr>
            <a:xfrm>
              <a:off x="1406452" y="1368354"/>
              <a:ext cx="299087" cy="289561"/>
            </a:xfrm>
            <a:prstGeom prst="ellipse">
              <a:avLst/>
            </a:pr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5" name="曲线"/>
            <p:cNvSpPr/>
            <p:nvPr/>
          </p:nvSpPr>
          <p:spPr>
            <a:xfrm>
              <a:off x="1726526" y="572064"/>
              <a:ext cx="370708" cy="408616"/>
            </a:xfrm>
            <a:custGeom>
              <a:avLst/>
              <a:gdLst/>
              <a:ahLst/>
              <a:cxnLst>
                <a:cxn ang="0">
                  <a:pos x="wd2" y="hd2"/>
                </a:cxn>
                <a:cxn ang="5400000">
                  <a:pos x="wd2" y="hd2"/>
                </a:cxn>
                <a:cxn ang="10800000">
                  <a:pos x="wd2" y="hd2"/>
                </a:cxn>
                <a:cxn ang="16200000">
                  <a:pos x="wd2" y="hd2"/>
                </a:cxn>
              </a:cxnLst>
              <a:rect l="0" t="0" r="r" b="b"/>
              <a:pathLst>
                <a:path w="21158" h="21417" fill="norm" stroke="1" extrusionOk="0">
                  <a:moveTo>
                    <a:pt x="21145" y="15979"/>
                  </a:moveTo>
                  <a:cubicBezTo>
                    <a:pt x="21381" y="14039"/>
                    <a:pt x="18324" y="12743"/>
                    <a:pt x="16920" y="11447"/>
                  </a:cubicBezTo>
                  <a:cubicBezTo>
                    <a:pt x="13865" y="8639"/>
                    <a:pt x="15746" y="5400"/>
                    <a:pt x="14334" y="2159"/>
                  </a:cubicBezTo>
                  <a:cubicBezTo>
                    <a:pt x="13629" y="647"/>
                    <a:pt x="12224" y="0"/>
                    <a:pt x="10581" y="0"/>
                  </a:cubicBezTo>
                  <a:cubicBezTo>
                    <a:pt x="8936" y="0"/>
                    <a:pt x="7524" y="647"/>
                    <a:pt x="6824" y="2159"/>
                  </a:cubicBezTo>
                  <a:cubicBezTo>
                    <a:pt x="5415" y="5400"/>
                    <a:pt x="7294" y="8639"/>
                    <a:pt x="4240" y="11447"/>
                  </a:cubicBezTo>
                  <a:cubicBezTo>
                    <a:pt x="2595" y="12743"/>
                    <a:pt x="-219" y="14039"/>
                    <a:pt x="14" y="15979"/>
                  </a:cubicBezTo>
                  <a:cubicBezTo>
                    <a:pt x="5885" y="15979"/>
                    <a:pt x="5885" y="15979"/>
                    <a:pt x="5885" y="15979"/>
                  </a:cubicBezTo>
                  <a:cubicBezTo>
                    <a:pt x="5649" y="17063"/>
                    <a:pt x="5649" y="17063"/>
                    <a:pt x="5649" y="17063"/>
                  </a:cubicBezTo>
                  <a:cubicBezTo>
                    <a:pt x="5179" y="17278"/>
                    <a:pt x="4710" y="17926"/>
                    <a:pt x="4476" y="18575"/>
                  </a:cubicBezTo>
                  <a:cubicBezTo>
                    <a:pt x="4007" y="19871"/>
                    <a:pt x="4476" y="20948"/>
                    <a:pt x="5649" y="21383"/>
                  </a:cubicBezTo>
                  <a:cubicBezTo>
                    <a:pt x="6589" y="21600"/>
                    <a:pt x="7759" y="20736"/>
                    <a:pt x="7997" y="19656"/>
                  </a:cubicBezTo>
                  <a:cubicBezTo>
                    <a:pt x="8230" y="19007"/>
                    <a:pt x="8230" y="18357"/>
                    <a:pt x="7997" y="17711"/>
                  </a:cubicBezTo>
                  <a:cubicBezTo>
                    <a:pt x="8466" y="15979"/>
                    <a:pt x="8466" y="15979"/>
                    <a:pt x="8466" y="15979"/>
                  </a:cubicBezTo>
                  <a:lnTo>
                    <a:pt x="21145" y="15979"/>
                  </a:lnTo>
                  <a:close/>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6" name="曲线"/>
            <p:cNvSpPr/>
            <p:nvPr/>
          </p:nvSpPr>
          <p:spPr>
            <a:xfrm>
              <a:off x="568888" y="915598"/>
              <a:ext cx="403860" cy="410594"/>
            </a:xfrm>
            <a:custGeom>
              <a:avLst/>
              <a:gdLst/>
              <a:ahLst/>
              <a:cxnLst>
                <a:cxn ang="0">
                  <a:pos x="wd2" y="hd2"/>
                </a:cxn>
                <a:cxn ang="5400000">
                  <a:pos x="wd2" y="hd2"/>
                </a:cxn>
                <a:cxn ang="10800000">
                  <a:pos x="wd2" y="hd2"/>
                </a:cxn>
                <a:cxn ang="16200000">
                  <a:pos x="wd2" y="hd2"/>
                </a:cxn>
              </a:cxnLst>
              <a:rect l="0" t="0" r="r" b="b"/>
              <a:pathLst>
                <a:path w="21600" h="21226" fill="norm" stroke="1" extrusionOk="0">
                  <a:moveTo>
                    <a:pt x="17190" y="15398"/>
                  </a:moveTo>
                  <a:cubicBezTo>
                    <a:pt x="21600" y="7912"/>
                    <a:pt x="9033" y="0"/>
                    <a:pt x="9033" y="0"/>
                  </a:cubicBezTo>
                  <a:cubicBezTo>
                    <a:pt x="13004" y="3635"/>
                    <a:pt x="10798" y="11548"/>
                    <a:pt x="9476" y="15398"/>
                  </a:cubicBezTo>
                  <a:cubicBezTo>
                    <a:pt x="8595" y="15398"/>
                    <a:pt x="8595" y="15398"/>
                    <a:pt x="8595" y="15398"/>
                  </a:cubicBezTo>
                  <a:cubicBezTo>
                    <a:pt x="12121" y="6627"/>
                    <a:pt x="9033" y="0"/>
                    <a:pt x="9033" y="0"/>
                  </a:cubicBezTo>
                  <a:cubicBezTo>
                    <a:pt x="10798" y="3848"/>
                    <a:pt x="7272" y="11761"/>
                    <a:pt x="5510" y="15398"/>
                  </a:cubicBezTo>
                  <a:cubicBezTo>
                    <a:pt x="2424" y="15398"/>
                    <a:pt x="0" y="15398"/>
                    <a:pt x="0" y="15398"/>
                  </a:cubicBezTo>
                  <a:cubicBezTo>
                    <a:pt x="0" y="15398"/>
                    <a:pt x="1763" y="20530"/>
                    <a:pt x="6830" y="21172"/>
                  </a:cubicBezTo>
                  <a:cubicBezTo>
                    <a:pt x="11681" y="21600"/>
                    <a:pt x="18734" y="19460"/>
                    <a:pt x="21600" y="15398"/>
                  </a:cubicBezTo>
                  <a:lnTo>
                    <a:pt x="17190" y="15398"/>
                  </a:lnTo>
                  <a:close/>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7" name="曲线"/>
            <p:cNvSpPr/>
            <p:nvPr/>
          </p:nvSpPr>
          <p:spPr>
            <a:xfrm>
              <a:off x="961639" y="2122789"/>
              <a:ext cx="456876" cy="385443"/>
            </a:xfrm>
            <a:custGeom>
              <a:avLst/>
              <a:gdLst/>
              <a:ahLst/>
              <a:cxnLst>
                <a:cxn ang="0">
                  <a:pos x="wd2" y="hd2"/>
                </a:cxn>
                <a:cxn ang="5400000">
                  <a:pos x="wd2" y="hd2"/>
                </a:cxn>
                <a:cxn ang="10800000">
                  <a:pos x="wd2" y="hd2"/>
                </a:cxn>
                <a:cxn ang="16200000">
                  <a:pos x="wd2" y="hd2"/>
                </a:cxn>
              </a:cxnLst>
              <a:rect l="0" t="0" r="r" b="b"/>
              <a:pathLst>
                <a:path w="21406" h="20944" fill="norm" stroke="1" extrusionOk="0">
                  <a:moveTo>
                    <a:pt x="446" y="16079"/>
                  </a:moveTo>
                  <a:cubicBezTo>
                    <a:pt x="9213" y="9124"/>
                    <a:pt x="9213" y="9124"/>
                    <a:pt x="9213" y="9124"/>
                  </a:cubicBezTo>
                  <a:cubicBezTo>
                    <a:pt x="8784" y="7386"/>
                    <a:pt x="9002" y="5649"/>
                    <a:pt x="9641" y="4159"/>
                  </a:cubicBezTo>
                  <a:cubicBezTo>
                    <a:pt x="10926" y="933"/>
                    <a:pt x="13917" y="-555"/>
                    <a:pt x="16701" y="188"/>
                  </a:cubicBezTo>
                  <a:cubicBezTo>
                    <a:pt x="13490" y="2919"/>
                    <a:pt x="13490" y="2919"/>
                    <a:pt x="13490" y="2919"/>
                  </a:cubicBezTo>
                  <a:cubicBezTo>
                    <a:pt x="13705" y="8380"/>
                    <a:pt x="13705" y="8380"/>
                    <a:pt x="13705" y="8380"/>
                  </a:cubicBezTo>
                  <a:cubicBezTo>
                    <a:pt x="17983" y="10615"/>
                    <a:pt x="17983" y="10615"/>
                    <a:pt x="17983" y="10615"/>
                  </a:cubicBezTo>
                  <a:cubicBezTo>
                    <a:pt x="21406" y="7884"/>
                    <a:pt x="21406" y="7884"/>
                    <a:pt x="21406" y="7884"/>
                  </a:cubicBezTo>
                  <a:cubicBezTo>
                    <a:pt x="21192" y="8629"/>
                    <a:pt x="21192" y="9373"/>
                    <a:pt x="20761" y="10119"/>
                  </a:cubicBezTo>
                  <a:cubicBezTo>
                    <a:pt x="19479" y="13845"/>
                    <a:pt x="15631" y="15333"/>
                    <a:pt x="12636" y="13594"/>
                  </a:cubicBezTo>
                  <a:cubicBezTo>
                    <a:pt x="12420" y="13594"/>
                    <a:pt x="12420" y="13594"/>
                    <a:pt x="12209" y="13346"/>
                  </a:cubicBezTo>
                  <a:cubicBezTo>
                    <a:pt x="3224" y="20794"/>
                    <a:pt x="3224" y="20794"/>
                    <a:pt x="3224" y="20794"/>
                  </a:cubicBezTo>
                  <a:cubicBezTo>
                    <a:pt x="2585" y="21045"/>
                    <a:pt x="1944" y="21045"/>
                    <a:pt x="1728" y="20299"/>
                  </a:cubicBezTo>
                  <a:cubicBezTo>
                    <a:pt x="232" y="18063"/>
                    <a:pt x="232" y="18063"/>
                    <a:pt x="232" y="18063"/>
                  </a:cubicBezTo>
                  <a:cubicBezTo>
                    <a:pt x="-194" y="17319"/>
                    <a:pt x="18" y="16575"/>
                    <a:pt x="446" y="16079"/>
                  </a:cubicBezTo>
                  <a:close/>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550" name="曲线"/>
            <p:cNvGrpSpPr/>
            <p:nvPr/>
          </p:nvGrpSpPr>
          <p:grpSpPr>
            <a:xfrm>
              <a:off x="2189407" y="1686488"/>
              <a:ext cx="328931" cy="391797"/>
              <a:chOff x="0" y="0"/>
              <a:chExt cx="328930" cy="391795"/>
            </a:xfrm>
          </p:grpSpPr>
          <p:sp>
            <p:nvSpPr>
              <p:cNvPr id="1548" name="Shape"/>
              <p:cNvSpPr/>
              <p:nvPr/>
            </p:nvSpPr>
            <p:spPr>
              <a:xfrm>
                <a:off x="0" y="-1"/>
                <a:ext cx="328931" cy="3917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00" y="8288"/>
                    </a:moveTo>
                    <a:cubicBezTo>
                      <a:pt x="17099" y="8288"/>
                      <a:pt x="17099" y="8288"/>
                      <a:pt x="17099" y="8288"/>
                    </a:cubicBezTo>
                    <a:cubicBezTo>
                      <a:pt x="17099" y="4772"/>
                      <a:pt x="17099" y="4772"/>
                      <a:pt x="17099" y="4772"/>
                    </a:cubicBezTo>
                    <a:cubicBezTo>
                      <a:pt x="17099" y="2259"/>
                      <a:pt x="14700" y="0"/>
                      <a:pt x="11399" y="0"/>
                    </a:cubicBezTo>
                    <a:cubicBezTo>
                      <a:pt x="10196" y="0"/>
                      <a:pt x="10196" y="0"/>
                      <a:pt x="10196" y="0"/>
                    </a:cubicBezTo>
                    <a:cubicBezTo>
                      <a:pt x="7198" y="0"/>
                      <a:pt x="4498" y="2259"/>
                      <a:pt x="4498" y="4772"/>
                    </a:cubicBezTo>
                    <a:cubicBezTo>
                      <a:pt x="4498" y="8288"/>
                      <a:pt x="4498" y="8288"/>
                      <a:pt x="4498" y="8288"/>
                    </a:cubicBezTo>
                    <a:cubicBezTo>
                      <a:pt x="2999" y="8288"/>
                      <a:pt x="2999" y="8288"/>
                      <a:pt x="2999" y="8288"/>
                    </a:cubicBezTo>
                    <a:cubicBezTo>
                      <a:pt x="1499" y="8288"/>
                      <a:pt x="0" y="9292"/>
                      <a:pt x="0" y="10798"/>
                    </a:cubicBezTo>
                    <a:cubicBezTo>
                      <a:pt x="0" y="19088"/>
                      <a:pt x="0" y="19088"/>
                      <a:pt x="0" y="19088"/>
                    </a:cubicBezTo>
                    <a:cubicBezTo>
                      <a:pt x="0" y="20340"/>
                      <a:pt x="1499" y="21600"/>
                      <a:pt x="2999" y="21600"/>
                    </a:cubicBezTo>
                    <a:cubicBezTo>
                      <a:pt x="18600" y="21600"/>
                      <a:pt x="18600" y="21600"/>
                      <a:pt x="18600" y="21600"/>
                    </a:cubicBezTo>
                    <a:cubicBezTo>
                      <a:pt x="20399" y="21600"/>
                      <a:pt x="21600" y="20340"/>
                      <a:pt x="21600" y="19088"/>
                    </a:cubicBezTo>
                    <a:cubicBezTo>
                      <a:pt x="21600" y="10798"/>
                      <a:pt x="21600" y="10798"/>
                      <a:pt x="21600" y="10798"/>
                    </a:cubicBezTo>
                    <a:cubicBezTo>
                      <a:pt x="21600" y="9292"/>
                      <a:pt x="20399" y="8288"/>
                      <a:pt x="18600" y="8288"/>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49" name="Shape"/>
              <p:cNvSpPr/>
              <p:nvPr/>
            </p:nvSpPr>
            <p:spPr>
              <a:xfrm>
                <a:off x="100491" y="31887"/>
                <a:ext cx="127918" cy="32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6" y="21600"/>
                    </a:moveTo>
                    <a:cubicBezTo>
                      <a:pt x="6945" y="21600"/>
                      <a:pt x="6945" y="21600"/>
                      <a:pt x="6945" y="21600"/>
                    </a:cubicBezTo>
                    <a:cubicBezTo>
                      <a:pt x="7714" y="17342"/>
                      <a:pt x="7714" y="17342"/>
                      <a:pt x="7714" y="17342"/>
                    </a:cubicBezTo>
                    <a:cubicBezTo>
                      <a:pt x="6174" y="17036"/>
                      <a:pt x="5400" y="16125"/>
                      <a:pt x="5400" y="15515"/>
                    </a:cubicBezTo>
                    <a:cubicBezTo>
                      <a:pt x="5400" y="14299"/>
                      <a:pt x="7714" y="13387"/>
                      <a:pt x="10800" y="13387"/>
                    </a:cubicBezTo>
                    <a:cubicBezTo>
                      <a:pt x="13886" y="13387"/>
                      <a:pt x="16197" y="14299"/>
                      <a:pt x="16197" y="15515"/>
                    </a:cubicBezTo>
                    <a:cubicBezTo>
                      <a:pt x="16197" y="16125"/>
                      <a:pt x="15426" y="17036"/>
                      <a:pt x="13886" y="17342"/>
                    </a:cubicBezTo>
                    <a:lnTo>
                      <a:pt x="15426" y="21600"/>
                    </a:lnTo>
                    <a:moveTo>
                      <a:pt x="21600" y="7910"/>
                    </a:moveTo>
                    <a:cubicBezTo>
                      <a:pt x="0" y="7910"/>
                      <a:pt x="0" y="7910"/>
                      <a:pt x="0" y="7910"/>
                    </a:cubicBezTo>
                    <a:cubicBezTo>
                      <a:pt x="0" y="3651"/>
                      <a:pt x="0" y="3651"/>
                      <a:pt x="0" y="3651"/>
                    </a:cubicBezTo>
                    <a:cubicBezTo>
                      <a:pt x="0" y="1821"/>
                      <a:pt x="4629" y="0"/>
                      <a:pt x="9249" y="0"/>
                    </a:cubicBezTo>
                    <a:cubicBezTo>
                      <a:pt x="12343" y="0"/>
                      <a:pt x="12343" y="0"/>
                      <a:pt x="12343" y="0"/>
                    </a:cubicBezTo>
                    <a:cubicBezTo>
                      <a:pt x="17740" y="0"/>
                      <a:pt x="21600" y="1821"/>
                      <a:pt x="21600" y="3651"/>
                    </a:cubicBezTo>
                    <a:lnTo>
                      <a:pt x="21600" y="7910"/>
                    </a:ln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sp>
        <p:nvSpPr>
          <p:cNvPr id="1552" name="矩形"/>
          <p:cNvSpPr txBox="1"/>
          <p:nvPr/>
        </p:nvSpPr>
        <p:spPr>
          <a:xfrm>
            <a:off x="4632323" y="290209"/>
            <a:ext cx="3928744" cy="75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800"/>
              </a:spcBef>
              <a:defRPr sz="900">
                <a:latin typeface="Arial"/>
                <a:ea typeface="Arial"/>
                <a:cs typeface="Arial"/>
                <a:sym typeface="Arial"/>
              </a:defRPr>
            </a:pPr>
            <a:r>
              <a:rPr>
                <a:latin typeface="宋体"/>
                <a:ea typeface="宋体"/>
                <a:cs typeface="宋体"/>
                <a:sym typeface="宋体"/>
              </a:rPr>
              <a:t>国家层面，新医改推进到现在，公立医院改革面临很大的瓶颈，政府希望公立医院能够回归公益本位。期望能够建设一所国际一流的医院，因为医科一直是</a:t>
            </a:r>
            <a:r>
              <a:rPr>
                <a:latin typeface="宋体"/>
                <a:ea typeface="宋体"/>
                <a:cs typeface="宋体"/>
                <a:sym typeface="宋体"/>
              </a:rPr>
              <a:t>国家</a:t>
            </a:r>
            <a:r>
              <a:rPr>
                <a:latin typeface="宋体"/>
                <a:ea typeface="宋体"/>
                <a:cs typeface="宋体"/>
                <a:sym typeface="宋体"/>
              </a:rPr>
              <a:t>的短板，如果医科能够补上就会上一个台阶</a:t>
            </a:r>
            <a:r>
              <a:rPr>
                <a:latin typeface="宋体"/>
                <a:ea typeface="宋体"/>
                <a:cs typeface="宋体"/>
                <a:sym typeface="宋体"/>
              </a:rPr>
              <a:t>。</a:t>
            </a:r>
            <a:r>
              <a:rPr>
                <a:latin typeface="宋体"/>
                <a:ea typeface="宋体"/>
                <a:cs typeface="宋体"/>
                <a:sym typeface="宋体"/>
              </a:rPr>
              <a:t>我们计划建设一个国际医疗中心，定位高端医疗，满足不同人群的需求。</a:t>
            </a:r>
            <a:r>
              <a:t>”</a:t>
            </a:r>
          </a:p>
        </p:txBody>
      </p:sp>
      <p:sp>
        <p:nvSpPr>
          <p:cNvPr id="1553" name="矩形"/>
          <p:cNvSpPr txBox="1"/>
          <p:nvPr/>
        </p:nvSpPr>
        <p:spPr>
          <a:xfrm>
            <a:off x="4744718" y="1196989"/>
            <a:ext cx="3928744" cy="9994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900">
                <a:latin typeface="Arial"/>
                <a:ea typeface="Arial"/>
                <a:cs typeface="Arial"/>
                <a:sym typeface="Arial"/>
              </a:defRPr>
            </a:pPr>
            <a:r>
              <a:rPr>
                <a:latin typeface="宋体"/>
                <a:ea typeface="宋体"/>
                <a:cs typeface="宋体"/>
                <a:sym typeface="宋体"/>
              </a:rPr>
              <a:t>职业化行政管理团队，主要由两方面人员组成。一方面是</a:t>
            </a:r>
            <a:r>
              <a:rPr>
                <a:latin typeface="宋体"/>
                <a:ea typeface="宋体"/>
                <a:cs typeface="宋体"/>
                <a:sym typeface="宋体"/>
              </a:rPr>
              <a:t>本机构</a:t>
            </a:r>
            <a:r>
              <a:rPr>
                <a:latin typeface="宋体"/>
                <a:ea typeface="宋体"/>
                <a:cs typeface="宋体"/>
                <a:sym typeface="宋体"/>
              </a:rPr>
              <a:t>派了很多优秀的管理人才，另一方面是医院聘请的具有</a:t>
            </a:r>
            <a:r>
              <a:rPr>
                <a:latin typeface="宋体"/>
                <a:ea typeface="宋体"/>
                <a:cs typeface="宋体"/>
                <a:sym typeface="宋体"/>
              </a:rPr>
              <a:t>哥伦比亚医疗大学</a:t>
            </a:r>
            <a:r>
              <a:rPr>
                <a:latin typeface="宋体"/>
                <a:ea typeface="宋体"/>
                <a:cs typeface="宋体"/>
                <a:sym typeface="宋体"/>
              </a:rPr>
              <a:t>管理经验的专家。医院的整个行政管理队伍则是经过严格选拔，且骨干人员全面接受了</a:t>
            </a:r>
            <a:r>
              <a:rPr>
                <a:latin typeface="宋体"/>
                <a:ea typeface="宋体"/>
                <a:cs typeface="宋体"/>
                <a:sym typeface="宋体"/>
              </a:rPr>
              <a:t>美国国际医疗机构</a:t>
            </a:r>
            <a:r>
              <a:rPr>
                <a:latin typeface="宋体"/>
                <a:ea typeface="宋体"/>
                <a:cs typeface="宋体"/>
                <a:sym typeface="宋体"/>
              </a:rPr>
              <a:t>系统的培训。</a:t>
            </a:r>
          </a:p>
        </p:txBody>
      </p:sp>
      <p:grpSp>
        <p:nvGrpSpPr>
          <p:cNvPr id="1556" name="组合"/>
          <p:cNvGrpSpPr/>
          <p:nvPr/>
        </p:nvGrpSpPr>
        <p:grpSpPr>
          <a:xfrm>
            <a:off x="4773291" y="2428247"/>
            <a:ext cx="3928747" cy="1584679"/>
            <a:chOff x="0" y="0"/>
            <a:chExt cx="3928745" cy="1584677"/>
          </a:xfrm>
        </p:grpSpPr>
        <p:sp>
          <p:nvSpPr>
            <p:cNvPr id="1554" name="矩形"/>
            <p:cNvSpPr txBox="1"/>
            <p:nvPr/>
          </p:nvSpPr>
          <p:spPr>
            <a:xfrm>
              <a:off x="0" y="0"/>
              <a:ext cx="1167764"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900">
                  <a:latin typeface="宋体"/>
                  <a:ea typeface="宋体"/>
                  <a:cs typeface="宋体"/>
                  <a:sym typeface="宋体"/>
                </a:defRPr>
              </a:lvl1pPr>
            </a:lstStyle>
            <a:p>
              <a:pPr>
                <a:defRPr>
                  <a:latin typeface="Arial"/>
                  <a:ea typeface="Arial"/>
                  <a:cs typeface="Arial"/>
                  <a:sym typeface="Arial"/>
                </a:defRPr>
              </a:pPr>
              <a:r>
                <a:rPr>
                  <a:latin typeface="宋体"/>
                  <a:ea typeface="宋体"/>
                  <a:cs typeface="宋体"/>
                  <a:sym typeface="宋体"/>
                </a:rPr>
                <a:t>探索医师差异化发展路径</a:t>
              </a:r>
            </a:p>
          </p:txBody>
        </p:sp>
        <p:sp>
          <p:nvSpPr>
            <p:cNvPr id="1555" name="矩形"/>
            <p:cNvSpPr txBox="1"/>
            <p:nvPr/>
          </p:nvSpPr>
          <p:spPr>
            <a:xfrm>
              <a:off x="0" y="322579"/>
              <a:ext cx="3928746" cy="1262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150000"/>
                </a:lnSpc>
                <a:defRPr sz="900">
                  <a:latin typeface="Arial"/>
                  <a:ea typeface="Arial"/>
                  <a:cs typeface="Arial"/>
                  <a:sym typeface="Arial"/>
                </a:defRPr>
              </a:pPr>
              <a:r>
                <a:t>Attendin</a:t>
              </a:r>
              <a:r>
                <a:rPr>
                  <a:latin typeface="宋体"/>
                  <a:ea typeface="宋体"/>
                  <a:cs typeface="宋体"/>
                  <a:sym typeface="宋体"/>
                </a:rPr>
                <a:t>医师负责病人的全程诊疗和长期随访，确保每一位病患诊疗的连续性和完整性。</a:t>
              </a:r>
              <a:r>
                <a:t>Attending</a:t>
              </a:r>
              <a:r>
                <a:rPr>
                  <a:latin typeface="宋体"/>
                  <a:ea typeface="宋体"/>
                  <a:cs typeface="宋体"/>
                  <a:sym typeface="宋体"/>
                </a:rPr>
                <a:t>医师承担相应医疗风险和责任，同时也通过科主任查房、团队诊疗、联合病例讨论等形式保证</a:t>
              </a:r>
              <a:r>
                <a:t>Attending</a:t>
              </a:r>
              <a:r>
                <a:rPr>
                  <a:latin typeface="宋体"/>
                  <a:ea typeface="宋体"/>
                  <a:cs typeface="宋体"/>
                  <a:sym typeface="宋体"/>
                </a:rPr>
                <a:t>医师负责制的安全运行。实际上，</a:t>
              </a:r>
              <a:r>
                <a:t>Attending</a:t>
              </a:r>
              <a:r>
                <a:rPr>
                  <a:latin typeface="宋体"/>
                  <a:ea typeface="宋体"/>
                  <a:cs typeface="宋体"/>
                  <a:sym typeface="宋体"/>
                </a:rPr>
                <a:t>制度能够更好的解决三级检诊制度中存在的权责不清晰、激励机制不明确以及年轻医师培养的问题</a:t>
              </a:r>
            </a:p>
          </p:txBody>
        </p:sp>
      </p:grpSp>
      <p:sp>
        <p:nvSpPr>
          <p:cNvPr id="1557" name="矩形"/>
          <p:cNvSpPr txBox="1"/>
          <p:nvPr/>
        </p:nvSpPr>
        <p:spPr>
          <a:xfrm>
            <a:off x="4838060" y="4232910"/>
            <a:ext cx="3928744" cy="75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sz="900">
                <a:latin typeface="宋体"/>
                <a:ea typeface="宋体"/>
                <a:cs typeface="宋体"/>
                <a:sym typeface="宋体"/>
              </a:defRPr>
            </a:lvl1pPr>
          </a:lstStyle>
          <a:p>
            <a:pPr>
              <a:defRPr>
                <a:latin typeface="Arial"/>
                <a:ea typeface="Arial"/>
                <a:cs typeface="Arial"/>
                <a:sym typeface="Arial"/>
              </a:defRPr>
            </a:pPr>
            <a:r>
              <a:rPr>
                <a:latin typeface="宋体"/>
                <a:ea typeface="宋体"/>
                <a:cs typeface="宋体"/>
                <a:sym typeface="宋体"/>
              </a:rPr>
              <a:t>一个是医疗上面的需求，就是一个专科的运行发展，需要众多其他学科支撑和配合；再一个是，我们是一家教学医院，从人才培养的需求上，也要求我们的学科建设必要全、要强。</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26"/>
                                        </p:tgtEl>
                                        <p:attrNameLst>
                                          <p:attrName>style.visibility</p:attrName>
                                        </p:attrNameLst>
                                      </p:cBhvr>
                                      <p:to>
                                        <p:strVal val="visible"/>
                                      </p:to>
                                    </p:set>
                                    <p:animEffect filter="dissolve" transition="in">
                                      <p:cBhvr>
                                        <p:cTn id="7" dur="500"/>
                                        <p:tgtEl>
                                          <p:spTgt spid="1526"/>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551"/>
                                        </p:tgtEl>
                                        <p:attrNameLst>
                                          <p:attrName>style.visibility</p:attrName>
                                        </p:attrNameLst>
                                      </p:cBhvr>
                                      <p:to>
                                        <p:strVal val="visible"/>
                                      </p:to>
                                    </p:set>
                                    <p:animEffect filter="dissolve" transition="in">
                                      <p:cBhvr>
                                        <p:cTn id="11" dur="2000"/>
                                        <p:tgtEl>
                                          <p:spTgt spid="1551"/>
                                        </p:tgtEl>
                                      </p:cBhvr>
                                    </p:animEffect>
                                  </p:childTnLst>
                                </p:cTn>
                              </p:par>
                            </p:childTnLst>
                          </p:cTn>
                        </p:par>
                        <p:par>
                          <p:cTn id="12" fill="hold">
                            <p:stCondLst>
                              <p:cond delay="2500"/>
                            </p:stCondLst>
                            <p:childTnLst>
                              <p:par>
                                <p:cTn id="13" presetClass="entr" nodeType="afterEffect" presetID="9" grpId="3" fill="hold">
                                  <p:stCondLst>
                                    <p:cond delay="0"/>
                                  </p:stCondLst>
                                  <p:iterate type="el" backwards="0">
                                    <p:tmAbs val="0"/>
                                  </p:iterate>
                                  <p:childTnLst>
                                    <p:set>
                                      <p:cBhvr>
                                        <p:cTn id="14" fill="hold"/>
                                        <p:tgtEl>
                                          <p:spTgt spid="1539"/>
                                        </p:tgtEl>
                                        <p:attrNameLst>
                                          <p:attrName>style.visibility</p:attrName>
                                        </p:attrNameLst>
                                      </p:cBhvr>
                                      <p:to>
                                        <p:strVal val="visible"/>
                                      </p:to>
                                    </p:set>
                                    <p:animEffect filter="dissolve" transition="in">
                                      <p:cBhvr>
                                        <p:cTn id="15" dur="500"/>
                                        <p:tgtEl>
                                          <p:spTgt spid="1539"/>
                                        </p:tgtEl>
                                      </p:cBhvr>
                                    </p:animEffect>
                                  </p:childTnLst>
                                </p:cTn>
                              </p:par>
                            </p:childTnLst>
                          </p:cTn>
                        </p:par>
                        <p:par>
                          <p:cTn id="16" fill="hold">
                            <p:stCondLst>
                              <p:cond delay="3000"/>
                            </p:stCondLst>
                            <p:childTnLst>
                              <p:par>
                                <p:cTn id="17" presetClass="entr" nodeType="afterEffect" presetID="9" grpId="4" fill="hold">
                                  <p:stCondLst>
                                    <p:cond delay="0"/>
                                  </p:stCondLst>
                                  <p:iterate type="el" backwards="0">
                                    <p:tmAbs val="0"/>
                                  </p:iterate>
                                  <p:childTnLst>
                                    <p:set>
                                      <p:cBhvr>
                                        <p:cTn id="18" fill="hold"/>
                                        <p:tgtEl>
                                          <p:spTgt spid="1552"/>
                                        </p:tgtEl>
                                        <p:attrNameLst>
                                          <p:attrName>style.visibility</p:attrName>
                                        </p:attrNameLst>
                                      </p:cBhvr>
                                      <p:to>
                                        <p:strVal val="visible"/>
                                      </p:to>
                                    </p:set>
                                    <p:animEffect filter="dissolve" transition="in">
                                      <p:cBhvr>
                                        <p:cTn id="19" dur="500"/>
                                        <p:tgtEl>
                                          <p:spTgt spid="1552"/>
                                        </p:tgtEl>
                                      </p:cBhvr>
                                    </p:animEffect>
                                  </p:childTnLst>
                                </p:cTn>
                              </p:par>
                            </p:childTnLst>
                          </p:cTn>
                        </p:par>
                        <p:par>
                          <p:cTn id="20" fill="hold">
                            <p:stCondLst>
                              <p:cond delay="3500"/>
                            </p:stCondLst>
                            <p:childTnLst>
                              <p:par>
                                <p:cTn id="21" presetClass="entr" nodeType="afterEffect" presetID="9" grpId="5" fill="hold">
                                  <p:stCondLst>
                                    <p:cond delay="0"/>
                                  </p:stCondLst>
                                  <p:iterate type="el" backwards="0">
                                    <p:tmAbs val="0"/>
                                  </p:iterate>
                                  <p:childTnLst>
                                    <p:set>
                                      <p:cBhvr>
                                        <p:cTn id="22" fill="hold"/>
                                        <p:tgtEl>
                                          <p:spTgt spid="1553"/>
                                        </p:tgtEl>
                                        <p:attrNameLst>
                                          <p:attrName>style.visibility</p:attrName>
                                        </p:attrNameLst>
                                      </p:cBhvr>
                                      <p:to>
                                        <p:strVal val="visible"/>
                                      </p:to>
                                    </p:set>
                                    <p:animEffect filter="dissolve" transition="in">
                                      <p:cBhvr>
                                        <p:cTn id="23" dur="500"/>
                                        <p:tgtEl>
                                          <p:spTgt spid="1553"/>
                                        </p:tgtEl>
                                      </p:cBhvr>
                                    </p:animEffect>
                                  </p:childTnLst>
                                </p:cTn>
                              </p:par>
                            </p:childTnLst>
                          </p:cTn>
                        </p:par>
                        <p:par>
                          <p:cTn id="24" fill="hold">
                            <p:stCondLst>
                              <p:cond delay="4000"/>
                            </p:stCondLst>
                            <p:childTnLst>
                              <p:par>
                                <p:cTn id="25" presetClass="entr" nodeType="afterEffect" presetID="9" grpId="6" fill="hold">
                                  <p:stCondLst>
                                    <p:cond delay="0"/>
                                  </p:stCondLst>
                                  <p:iterate type="el" backwards="0">
                                    <p:tmAbs val="0"/>
                                  </p:iterate>
                                  <p:childTnLst>
                                    <p:set>
                                      <p:cBhvr>
                                        <p:cTn id="26" fill="hold"/>
                                        <p:tgtEl>
                                          <p:spTgt spid="1556"/>
                                        </p:tgtEl>
                                        <p:attrNameLst>
                                          <p:attrName>style.visibility</p:attrName>
                                        </p:attrNameLst>
                                      </p:cBhvr>
                                      <p:to>
                                        <p:strVal val="visible"/>
                                      </p:to>
                                    </p:set>
                                    <p:animEffect filter="dissolve" transition="in">
                                      <p:cBhvr>
                                        <p:cTn id="27" dur="500"/>
                                        <p:tgtEl>
                                          <p:spTgt spid="1556"/>
                                        </p:tgtEl>
                                      </p:cBhvr>
                                    </p:animEffect>
                                  </p:childTnLst>
                                </p:cTn>
                              </p:par>
                            </p:childTnLst>
                          </p:cTn>
                        </p:par>
                        <p:par>
                          <p:cTn id="28" fill="hold">
                            <p:stCondLst>
                              <p:cond delay="4500"/>
                            </p:stCondLst>
                            <p:childTnLst>
                              <p:par>
                                <p:cTn id="29" presetClass="entr" nodeType="afterEffect" presetID="9" grpId="7" fill="hold">
                                  <p:stCondLst>
                                    <p:cond delay="0"/>
                                  </p:stCondLst>
                                  <p:iterate type="el" backwards="0">
                                    <p:tmAbs val="0"/>
                                  </p:iterate>
                                  <p:childTnLst>
                                    <p:set>
                                      <p:cBhvr>
                                        <p:cTn id="30" fill="hold"/>
                                        <p:tgtEl>
                                          <p:spTgt spid="1557"/>
                                        </p:tgtEl>
                                        <p:attrNameLst>
                                          <p:attrName>style.visibility</p:attrName>
                                        </p:attrNameLst>
                                      </p:cBhvr>
                                      <p:to>
                                        <p:strVal val="visible"/>
                                      </p:to>
                                    </p:set>
                                    <p:animEffect filter="dissolve" transition="in">
                                      <p:cBhvr>
                                        <p:cTn id="31" dur="500"/>
                                        <p:tgtEl>
                                          <p:spTgt spid="1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1" grpId="2"/>
      <p:bldP build="whole" bldLvl="1" animBg="1" rev="0" advAuto="0" spid="1539" grpId="3"/>
      <p:bldP build="whole" bldLvl="1" animBg="1" rev="0" advAuto="0" spid="1526" grpId="1"/>
      <p:bldP build="whole" bldLvl="1" animBg="1" rev="0" advAuto="0" spid="1552" grpId="4"/>
      <p:bldP build="whole" bldLvl="1" animBg="1" rev="0" advAuto="0" spid="1553" grpId="5"/>
      <p:bldP build="whole" bldLvl="1" animBg="1" rev="0" advAuto="0" spid="1556" grpId="6"/>
      <p:bldP build="whole" bldLvl="1" animBg="1" rev="0" advAuto="0" spid="1557" grpId="7"/>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561" name="矩形"/>
          <p:cNvSpPr txBox="1"/>
          <p:nvPr/>
        </p:nvSpPr>
        <p:spPr>
          <a:xfrm>
            <a:off x="4104787" y="222381"/>
            <a:ext cx="237029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02235E"/>
                </a:solidFill>
                <a:latin typeface="思源黑体 Medium"/>
                <a:ea typeface="思源黑体 Medium"/>
                <a:cs typeface="思源黑体 Medium"/>
                <a:sym typeface="思源黑体 Medium"/>
              </a:defRPr>
            </a:lvl1pPr>
          </a:lstStyle>
          <a:p>
            <a:pPr/>
            <a:r>
              <a:t>提供生物研究部门相关人员</a:t>
            </a:r>
          </a:p>
        </p:txBody>
      </p:sp>
      <p:grpSp>
        <p:nvGrpSpPr>
          <p:cNvPr id="1564" name="组合"/>
          <p:cNvGrpSpPr/>
          <p:nvPr/>
        </p:nvGrpSpPr>
        <p:grpSpPr>
          <a:xfrm>
            <a:off x="513084" y="4029704"/>
            <a:ext cx="646432" cy="646431"/>
            <a:chOff x="0" y="0"/>
            <a:chExt cx="646430" cy="646430"/>
          </a:xfrm>
        </p:grpSpPr>
        <p:sp>
          <p:nvSpPr>
            <p:cNvPr id="1562" name="椭圆"/>
            <p:cNvSpPr/>
            <p:nvPr/>
          </p:nvSpPr>
          <p:spPr>
            <a:xfrm>
              <a:off x="-1" y="-1"/>
              <a:ext cx="646432" cy="646432"/>
            </a:xfrm>
            <a:prstGeom prst="ellipse">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63" name="曲线"/>
            <p:cNvSpPr/>
            <p:nvPr/>
          </p:nvSpPr>
          <p:spPr>
            <a:xfrm>
              <a:off x="206008" y="251592"/>
              <a:ext cx="250619" cy="198393"/>
            </a:xfrm>
            <a:custGeom>
              <a:avLst/>
              <a:gdLst/>
              <a:ahLst/>
              <a:cxnLst>
                <a:cxn ang="0">
                  <a:pos x="wd2" y="hd2"/>
                </a:cxn>
                <a:cxn ang="5400000">
                  <a:pos x="wd2" y="hd2"/>
                </a:cxn>
                <a:cxn ang="10800000">
                  <a:pos x="wd2" y="hd2"/>
                </a:cxn>
                <a:cxn ang="16200000">
                  <a:pos x="wd2" y="hd2"/>
                </a:cxn>
              </a:cxnLst>
              <a:rect l="0" t="0" r="r" b="b"/>
              <a:pathLst>
                <a:path w="20147" h="19002" fill="norm" stroke="1" extrusionOk="0">
                  <a:moveTo>
                    <a:pt x="5060" y="2115"/>
                  </a:moveTo>
                  <a:cubicBezTo>
                    <a:pt x="845" y="4861"/>
                    <a:pt x="1236" y="9419"/>
                    <a:pt x="1236" y="11283"/>
                  </a:cubicBezTo>
                  <a:cubicBezTo>
                    <a:pt x="6582" y="3462"/>
                    <a:pt x="14709" y="3928"/>
                    <a:pt x="14709" y="3928"/>
                  </a:cubicBezTo>
                  <a:cubicBezTo>
                    <a:pt x="14709" y="3928"/>
                    <a:pt x="3148" y="8486"/>
                    <a:pt x="62" y="17707"/>
                  </a:cubicBezTo>
                  <a:cubicBezTo>
                    <a:pt x="-328" y="18639"/>
                    <a:pt x="1236" y="19520"/>
                    <a:pt x="1583" y="18639"/>
                  </a:cubicBezTo>
                  <a:cubicBezTo>
                    <a:pt x="2362" y="16306"/>
                    <a:pt x="3886" y="14027"/>
                    <a:pt x="3886" y="14027"/>
                  </a:cubicBezTo>
                  <a:cubicBezTo>
                    <a:pt x="6231" y="14961"/>
                    <a:pt x="9667" y="16306"/>
                    <a:pt x="12404" y="14027"/>
                  </a:cubicBezTo>
                  <a:cubicBezTo>
                    <a:pt x="15447" y="11283"/>
                    <a:pt x="15447" y="4861"/>
                    <a:pt x="20052" y="1648"/>
                  </a:cubicBezTo>
                  <a:cubicBezTo>
                    <a:pt x="21272" y="1182"/>
                    <a:pt x="10491" y="-2080"/>
                    <a:pt x="5060" y="2115"/>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565" name="矩形"/>
          <p:cNvSpPr txBox="1"/>
          <p:nvPr/>
        </p:nvSpPr>
        <p:spPr>
          <a:xfrm>
            <a:off x="564531" y="558177"/>
            <a:ext cx="2707640" cy="17827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1400">
                <a:solidFill>
                  <a:srgbClr val="222222"/>
                </a:solidFill>
                <a:latin typeface="Arial"/>
                <a:ea typeface="Arial"/>
                <a:cs typeface="Arial"/>
                <a:sym typeface="Arial"/>
              </a:defRPr>
            </a:pPr>
            <a:r>
              <a:rPr>
                <a:latin typeface="宋体"/>
                <a:ea typeface="宋体"/>
                <a:cs typeface="宋体"/>
                <a:sym typeface="宋体"/>
              </a:rPr>
              <a:t>张瑞克博士（</a:t>
            </a:r>
            <a:r>
              <a:t>Dr. Ric Zhang</a:t>
            </a:r>
            <a:r>
              <a:rPr sz="1100">
                <a:latin typeface="宋体"/>
                <a:ea typeface="宋体"/>
                <a:cs typeface="宋体"/>
                <a:sym typeface="宋体"/>
              </a:rPr>
              <a:t>）</a:t>
            </a:r>
            <a:endParaRPr sz="1100"/>
          </a:p>
          <a:p>
            <a:pPr>
              <a:lnSpc>
                <a:spcPct val="150000"/>
              </a:lnSpc>
              <a:defRPr sz="1100">
                <a:solidFill>
                  <a:srgbClr val="222222"/>
                </a:solidFill>
                <a:latin typeface="Arial"/>
                <a:ea typeface="Arial"/>
                <a:cs typeface="Arial"/>
                <a:sym typeface="Arial"/>
              </a:defRPr>
            </a:pPr>
            <a:r>
              <a:t> </a:t>
            </a:r>
            <a:r>
              <a:rPr>
                <a:latin typeface="宋体"/>
                <a:ea typeface="宋体"/>
                <a:cs typeface="宋体"/>
                <a:sym typeface="宋体"/>
              </a:rPr>
              <a:t>拥有多项成就的高级研究员，他从事生物工程实验室研究和工业外用和口服产品开发研究</a:t>
            </a:r>
            <a:r>
              <a:t>30</a:t>
            </a:r>
            <a:r>
              <a:rPr>
                <a:latin typeface="宋体"/>
                <a:ea typeface="宋体"/>
                <a:cs typeface="宋体"/>
                <a:sym typeface="宋体"/>
              </a:rPr>
              <a:t>多年</a:t>
            </a:r>
            <a:r>
              <a:t>; </a:t>
            </a:r>
            <a:r>
              <a:rPr>
                <a:latin typeface="宋体"/>
                <a:ea typeface="宋体"/>
                <a:cs typeface="宋体"/>
                <a:sym typeface="宋体"/>
              </a:rPr>
              <a:t>他熟悉各种植物成分、利用生物物理学方法开发出多种有效的功能性产品</a:t>
            </a:r>
          </a:p>
        </p:txBody>
      </p:sp>
      <p:sp>
        <p:nvSpPr>
          <p:cNvPr id="1566" name="矩形"/>
          <p:cNvSpPr txBox="1"/>
          <p:nvPr/>
        </p:nvSpPr>
        <p:spPr>
          <a:xfrm>
            <a:off x="1562736" y="2202185"/>
            <a:ext cx="2707640" cy="20242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a:solidFill>
                  <a:srgbClr val="222222"/>
                </a:solidFill>
                <a:latin typeface="Arial"/>
                <a:ea typeface="Arial"/>
                <a:cs typeface="Arial"/>
                <a:sym typeface="Arial"/>
              </a:defRPr>
            </a:pPr>
            <a:r>
              <a:t>Alexander G. Hammer</a:t>
            </a:r>
          </a:p>
          <a:p>
            <a:pPr indent="228600" algn="just">
              <a:defRPr sz="1000">
                <a:solidFill>
                  <a:srgbClr val="222222"/>
                </a:solidFill>
                <a:latin typeface="Arial"/>
                <a:ea typeface="Arial"/>
                <a:cs typeface="Arial"/>
                <a:sym typeface="Arial"/>
              </a:defRPr>
            </a:pPr>
            <a:r>
              <a:rPr>
                <a:latin typeface="宋体"/>
                <a:ea typeface="宋体"/>
                <a:cs typeface="宋体"/>
                <a:sym typeface="宋体"/>
              </a:rPr>
              <a:t>资深的工业产品开发及研究总监，拥有超过</a:t>
            </a:r>
            <a:r>
              <a:t>40</a:t>
            </a:r>
            <a:r>
              <a:rPr>
                <a:latin typeface="宋体"/>
                <a:ea typeface="宋体"/>
                <a:cs typeface="宋体"/>
                <a:sym typeface="宋体"/>
              </a:rPr>
              <a:t>年的丰硕成果。他丰富的工作经验，包括在雅诗兰黛和纽约</a:t>
            </a:r>
            <a:r>
              <a:t>Twin</a:t>
            </a:r>
            <a:r>
              <a:rPr>
                <a:latin typeface="宋体"/>
                <a:ea typeface="宋体"/>
                <a:cs typeface="宋体"/>
                <a:sym typeface="宋体"/>
              </a:rPr>
              <a:t>实验室的领导职位。另外他在德国，巴西和阿根廷有国际经验。在巴西，他的作品连续两次在</a:t>
            </a:r>
            <a:r>
              <a:t>“</a:t>
            </a:r>
            <a:r>
              <a:rPr>
                <a:latin typeface="宋体"/>
                <a:ea typeface="宋体"/>
                <a:cs typeface="宋体"/>
                <a:sym typeface="宋体"/>
              </a:rPr>
              <a:t>时尚杂志</a:t>
            </a:r>
            <a:r>
              <a:t>”</a:t>
            </a:r>
            <a:r>
              <a:rPr>
                <a:latin typeface="宋体"/>
                <a:ea typeface="宋体"/>
                <a:cs typeface="宋体"/>
                <a:sym typeface="宋体"/>
              </a:rPr>
              <a:t>上发布。他拥有两项美国创新化妆品产品专利</a:t>
            </a:r>
            <a:r>
              <a:rPr sz="1800">
                <a:latin typeface="宋体"/>
                <a:ea typeface="宋体"/>
                <a:cs typeface="宋体"/>
                <a:sym typeface="宋体"/>
              </a:rPr>
              <a:t>。</a:t>
            </a:r>
          </a:p>
        </p:txBody>
      </p:sp>
      <p:grpSp>
        <p:nvGrpSpPr>
          <p:cNvPr id="1569" name="组合"/>
          <p:cNvGrpSpPr/>
          <p:nvPr/>
        </p:nvGrpSpPr>
        <p:grpSpPr>
          <a:xfrm>
            <a:off x="1661793" y="3953504"/>
            <a:ext cx="2707640" cy="1104266"/>
            <a:chOff x="0" y="0"/>
            <a:chExt cx="2707639" cy="1104265"/>
          </a:xfrm>
        </p:grpSpPr>
        <p:sp>
          <p:nvSpPr>
            <p:cNvPr id="1567" name="矩形"/>
            <p:cNvSpPr txBox="1"/>
            <p:nvPr/>
          </p:nvSpPr>
          <p:spPr>
            <a:xfrm>
              <a:off x="0" y="0"/>
              <a:ext cx="1167764" cy="408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404040"/>
                  </a:solidFill>
                  <a:latin typeface="思源黑体 Medium"/>
                  <a:ea typeface="思源黑体 Medium"/>
                  <a:cs typeface="思源黑体 Medium"/>
                  <a:sym typeface="思源黑体 Medium"/>
                </a:defRPr>
              </a:lvl1pPr>
            </a:lstStyle>
            <a:p>
              <a:pPr/>
              <a:r>
                <a:t>冯旭东</a:t>
              </a:r>
            </a:p>
          </p:txBody>
        </p:sp>
        <p:sp>
          <p:nvSpPr>
            <p:cNvPr id="1568" name="矩形"/>
            <p:cNvSpPr txBox="1"/>
            <p:nvPr/>
          </p:nvSpPr>
          <p:spPr>
            <a:xfrm>
              <a:off x="0" y="301625"/>
              <a:ext cx="2707640" cy="802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50000"/>
                </a:lnSpc>
                <a:defRPr sz="1000">
                  <a:latin typeface="宋体"/>
                  <a:ea typeface="宋体"/>
                  <a:cs typeface="宋体"/>
                  <a:sym typeface="宋体"/>
                </a:defRPr>
              </a:lvl1pPr>
            </a:lstStyle>
            <a:p>
              <a:pPr>
                <a:defRPr>
                  <a:latin typeface="inherit"/>
                  <a:ea typeface="inherit"/>
                  <a:cs typeface="inherit"/>
                  <a:sym typeface="inherit"/>
                </a:defRPr>
              </a:pPr>
              <a:r>
                <a:rPr>
                  <a:latin typeface="宋体"/>
                  <a:ea typeface="宋体"/>
                  <a:cs typeface="宋体"/>
                  <a:sym typeface="宋体"/>
                </a:rPr>
                <a:t>冯旭东博士现在哈佛医学院从事脂肪代谢和糖尿病的研究，熟悉西药和中药的研究开发，在神经科学等领域都有独到的造诣</a:t>
              </a:r>
            </a:p>
          </p:txBody>
        </p:sp>
      </p:grpSp>
      <p:sp>
        <p:nvSpPr>
          <p:cNvPr id="1570" name="矩形"/>
          <p:cNvSpPr txBox="1"/>
          <p:nvPr/>
        </p:nvSpPr>
        <p:spPr>
          <a:xfrm>
            <a:off x="5798820" y="1152528"/>
            <a:ext cx="2707640"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1100">
                <a:solidFill>
                  <a:srgbClr val="222222"/>
                </a:solidFill>
                <a:latin typeface="Arial"/>
                <a:ea typeface="Arial"/>
                <a:cs typeface="Arial"/>
                <a:sym typeface="Arial"/>
              </a:defRPr>
            </a:pPr>
            <a:r>
              <a:rPr>
                <a:latin typeface="宋体"/>
                <a:ea typeface="宋体"/>
                <a:cs typeface="宋体"/>
                <a:sym typeface="宋体"/>
              </a:rPr>
              <a:t>辛显桐教授（</a:t>
            </a:r>
            <a:r>
              <a:t>Professor Xian Tong Xin</a:t>
            </a:r>
            <a:r>
              <a:rPr>
                <a:latin typeface="宋体"/>
                <a:ea typeface="宋体"/>
                <a:cs typeface="宋体"/>
                <a:sym typeface="宋体"/>
              </a:rPr>
              <a:t>）</a:t>
            </a:r>
          </a:p>
          <a:p>
            <a:pPr algn="just">
              <a:defRPr sz="1100">
                <a:solidFill>
                  <a:srgbClr val="222222"/>
                </a:solidFill>
                <a:latin typeface="Arial"/>
                <a:ea typeface="Arial"/>
                <a:cs typeface="Arial"/>
                <a:sym typeface="Arial"/>
              </a:defRPr>
            </a:pPr>
            <a:r>
              <a:rPr>
                <a:latin typeface="宋体"/>
                <a:ea typeface="宋体"/>
                <a:cs typeface="宋体"/>
                <a:sym typeface="宋体"/>
              </a:rPr>
              <a:t>哥伦比亚大学教授，专门从事皮肤干细胞研究，拥有目前重要的专利成果</a:t>
            </a:r>
          </a:p>
        </p:txBody>
      </p:sp>
      <p:sp>
        <p:nvSpPr>
          <p:cNvPr id="1571" name="矩形"/>
          <p:cNvSpPr txBox="1"/>
          <p:nvPr/>
        </p:nvSpPr>
        <p:spPr>
          <a:xfrm>
            <a:off x="5867398" y="2293624"/>
            <a:ext cx="2707640" cy="8580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1100">
                <a:solidFill>
                  <a:srgbClr val="222222"/>
                </a:solidFill>
                <a:latin typeface="Arial"/>
                <a:ea typeface="Arial"/>
                <a:cs typeface="Arial"/>
                <a:sym typeface="Arial"/>
              </a:defRPr>
            </a:pPr>
            <a:r>
              <a:rPr>
                <a:latin typeface="宋体"/>
                <a:ea typeface="宋体"/>
                <a:cs typeface="宋体"/>
                <a:sym typeface="宋体"/>
              </a:rPr>
              <a:t>强力教授</a:t>
            </a:r>
            <a:r>
              <a:t>(Professor Qiang, Li)</a:t>
            </a:r>
          </a:p>
          <a:p>
            <a:pPr algn="just">
              <a:defRPr sz="1100">
                <a:solidFill>
                  <a:srgbClr val="222222"/>
                </a:solidFill>
                <a:latin typeface="Arial"/>
                <a:ea typeface="Arial"/>
                <a:cs typeface="Arial"/>
                <a:sym typeface="Arial"/>
              </a:defRPr>
            </a:pPr>
            <a:r>
              <a:rPr>
                <a:latin typeface="宋体"/>
                <a:ea typeface="宋体"/>
                <a:cs typeface="宋体"/>
                <a:sym typeface="宋体"/>
              </a:rPr>
              <a:t>哥伦比亚大学教授，目前有许多研究和专利成国，特别是在脂质代谢方面的成就</a:t>
            </a:r>
            <a:r>
              <a:t> </a:t>
            </a:r>
            <a:r>
              <a:rPr>
                <a:latin typeface="宋体"/>
                <a:ea typeface="宋体"/>
                <a:cs typeface="宋体"/>
                <a:sym typeface="宋体"/>
              </a:rPr>
              <a:t>。</a:t>
            </a:r>
          </a:p>
        </p:txBody>
      </p:sp>
      <p:grpSp>
        <p:nvGrpSpPr>
          <p:cNvPr id="1574" name="组合"/>
          <p:cNvGrpSpPr/>
          <p:nvPr/>
        </p:nvGrpSpPr>
        <p:grpSpPr>
          <a:xfrm>
            <a:off x="5722620" y="3587748"/>
            <a:ext cx="2707640" cy="1669001"/>
            <a:chOff x="0" y="0"/>
            <a:chExt cx="2707639" cy="1668999"/>
          </a:xfrm>
        </p:grpSpPr>
        <p:sp>
          <p:nvSpPr>
            <p:cNvPr id="1572" name="矩形"/>
            <p:cNvSpPr txBox="1"/>
            <p:nvPr/>
          </p:nvSpPr>
          <p:spPr>
            <a:xfrm>
              <a:off x="0" y="0"/>
              <a:ext cx="1167764" cy="747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100">
                  <a:solidFill>
                    <a:srgbClr val="222222"/>
                  </a:solidFill>
                  <a:latin typeface="Arial"/>
                  <a:ea typeface="Arial"/>
                  <a:cs typeface="Arial"/>
                  <a:sym typeface="Arial"/>
                </a:defRPr>
              </a:pPr>
              <a:r>
                <a:rPr>
                  <a:latin typeface="宋体"/>
                  <a:ea typeface="宋体"/>
                  <a:cs typeface="宋体"/>
                  <a:sym typeface="宋体"/>
                </a:rPr>
                <a:t>顾臻教授</a:t>
              </a:r>
              <a:r>
                <a:t>(Professor Gu, Zhen)</a:t>
              </a:r>
            </a:p>
          </p:txBody>
        </p:sp>
        <p:sp>
          <p:nvSpPr>
            <p:cNvPr id="1573" name="矩形"/>
            <p:cNvSpPr txBox="1"/>
            <p:nvPr/>
          </p:nvSpPr>
          <p:spPr>
            <a:xfrm>
              <a:off x="0" y="301625"/>
              <a:ext cx="2707640" cy="13673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defRPr sz="1100">
                  <a:solidFill>
                    <a:srgbClr val="222222"/>
                  </a:solidFill>
                  <a:latin typeface="Arial"/>
                  <a:ea typeface="Arial"/>
                  <a:cs typeface="Arial"/>
                  <a:sym typeface="Arial"/>
                </a:defRPr>
              </a:pPr>
            </a:p>
            <a:p>
              <a:pPr>
                <a:lnSpc>
                  <a:spcPct val="150000"/>
                </a:lnSpc>
                <a:defRPr sz="1100">
                  <a:latin typeface="Times New Roman"/>
                  <a:ea typeface="Times New Roman"/>
                  <a:cs typeface="Times New Roman"/>
                  <a:sym typeface="Times New Roman"/>
                </a:defRPr>
              </a:pPr>
              <a:r>
                <a:t> </a:t>
              </a:r>
              <a:r>
                <a:rPr>
                  <a:solidFill>
                    <a:srgbClr val="222222"/>
                  </a:solidFill>
                  <a:latin typeface="宋体"/>
                  <a:ea typeface="宋体"/>
                  <a:cs typeface="宋体"/>
                  <a:sym typeface="宋体"/>
                </a:rPr>
                <a:t>北卡罗莱纳大学教授，北卡罗来纳大学和北卡罗来纳州立大学联合实验室，目前有许多研究成果，特别是在活性药物成分递送系统方面</a:t>
              </a:r>
            </a:p>
          </p:txBody>
        </p:sp>
      </p:gr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61"/>
                                        </p:tgtEl>
                                        <p:attrNameLst>
                                          <p:attrName>style.visibility</p:attrName>
                                        </p:attrNameLst>
                                      </p:cBhvr>
                                      <p:to>
                                        <p:strVal val="visible"/>
                                      </p:to>
                                    </p:set>
                                    <p:animEffect filter="dissolve" transition="in">
                                      <p:cBhvr>
                                        <p:cTn id="7" dur="500"/>
                                        <p:tgtEl>
                                          <p:spTgt spid="1561"/>
                                        </p:tgtEl>
                                      </p:cBhvr>
                                    </p:animEffect>
                                  </p:childTnLst>
                                </p:cTn>
                              </p:par>
                            </p:childTnLst>
                          </p:cTn>
                        </p:par>
                        <p:par>
                          <p:cTn id="8" fill="hold">
                            <p:stCondLst>
                              <p:cond delay="500"/>
                            </p:stCondLst>
                            <p:childTnLst>
                              <p:par>
                                <p:cTn id="9" presetClass="entr" nodeType="afterEffect" presetSubtype="10" presetID="3" grpId="2" fill="hold">
                                  <p:stCondLst>
                                    <p:cond delay="0"/>
                                  </p:stCondLst>
                                  <p:iterate type="el" backwards="0">
                                    <p:tmAbs val="0"/>
                                  </p:iterate>
                                  <p:childTnLst>
                                    <p:set>
                                      <p:cBhvr>
                                        <p:cTn id="10" fill="hold"/>
                                        <p:tgtEl>
                                          <p:spTgt spid="1564"/>
                                        </p:tgtEl>
                                        <p:attrNameLst>
                                          <p:attrName>style.visibility</p:attrName>
                                        </p:attrNameLst>
                                      </p:cBhvr>
                                      <p:to>
                                        <p:strVal val="visible"/>
                                      </p:to>
                                    </p:set>
                                    <p:animEffect filter="blinds(horizontal)" transition="in">
                                      <p:cBhvr>
                                        <p:cTn id="11" dur="500"/>
                                        <p:tgtEl>
                                          <p:spTgt spid="1564"/>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565"/>
                                        </p:tgtEl>
                                        <p:attrNameLst>
                                          <p:attrName>style.visibility</p:attrName>
                                        </p:attrNameLst>
                                      </p:cBhvr>
                                      <p:to>
                                        <p:strVal val="visible"/>
                                      </p:to>
                                    </p:set>
                                    <p:animEffect filter="dissolve" transition="in">
                                      <p:cBhvr>
                                        <p:cTn id="15" dur="500"/>
                                        <p:tgtEl>
                                          <p:spTgt spid="1565"/>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566"/>
                                        </p:tgtEl>
                                        <p:attrNameLst>
                                          <p:attrName>style.visibility</p:attrName>
                                        </p:attrNameLst>
                                      </p:cBhvr>
                                      <p:to>
                                        <p:strVal val="visible"/>
                                      </p:to>
                                    </p:set>
                                    <p:animEffect filter="dissolve" transition="in">
                                      <p:cBhvr>
                                        <p:cTn id="19" dur="500"/>
                                        <p:tgtEl>
                                          <p:spTgt spid="1566"/>
                                        </p:tgtEl>
                                      </p:cBhvr>
                                    </p:animEffect>
                                  </p:childTnLst>
                                </p:cTn>
                              </p:par>
                            </p:childTnLst>
                          </p:cTn>
                        </p:par>
                        <p:par>
                          <p:cTn id="20" fill="hold">
                            <p:stCondLst>
                              <p:cond delay="2000"/>
                            </p:stCondLst>
                            <p:childTnLst>
                              <p:par>
                                <p:cTn id="21" presetClass="entr" nodeType="afterEffect" presetID="9" grpId="5" fill="hold">
                                  <p:stCondLst>
                                    <p:cond delay="0"/>
                                  </p:stCondLst>
                                  <p:iterate type="el" backwards="0">
                                    <p:tmAbs val="0"/>
                                  </p:iterate>
                                  <p:childTnLst>
                                    <p:set>
                                      <p:cBhvr>
                                        <p:cTn id="22" fill="hold"/>
                                        <p:tgtEl>
                                          <p:spTgt spid="1569"/>
                                        </p:tgtEl>
                                        <p:attrNameLst>
                                          <p:attrName>style.visibility</p:attrName>
                                        </p:attrNameLst>
                                      </p:cBhvr>
                                      <p:to>
                                        <p:strVal val="visible"/>
                                      </p:to>
                                    </p:set>
                                    <p:animEffect filter="dissolve" transition="in">
                                      <p:cBhvr>
                                        <p:cTn id="23" dur="500"/>
                                        <p:tgtEl>
                                          <p:spTgt spid="1569"/>
                                        </p:tgtEl>
                                      </p:cBhvr>
                                    </p:animEffect>
                                  </p:childTnLst>
                                </p:cTn>
                              </p:par>
                            </p:childTnLst>
                          </p:cTn>
                        </p:par>
                        <p:par>
                          <p:cTn id="24" fill="hold">
                            <p:stCondLst>
                              <p:cond delay="2500"/>
                            </p:stCondLst>
                            <p:childTnLst>
                              <p:par>
                                <p:cTn id="25" presetClass="entr" nodeType="afterEffect" presetID="9" grpId="6" fill="hold">
                                  <p:stCondLst>
                                    <p:cond delay="0"/>
                                  </p:stCondLst>
                                  <p:iterate type="el" backwards="0">
                                    <p:tmAbs val="0"/>
                                  </p:iterate>
                                  <p:childTnLst>
                                    <p:set>
                                      <p:cBhvr>
                                        <p:cTn id="26" fill="hold"/>
                                        <p:tgtEl>
                                          <p:spTgt spid="1570"/>
                                        </p:tgtEl>
                                        <p:attrNameLst>
                                          <p:attrName>style.visibility</p:attrName>
                                        </p:attrNameLst>
                                      </p:cBhvr>
                                      <p:to>
                                        <p:strVal val="visible"/>
                                      </p:to>
                                    </p:set>
                                    <p:animEffect filter="dissolve" transition="in">
                                      <p:cBhvr>
                                        <p:cTn id="27" dur="500"/>
                                        <p:tgtEl>
                                          <p:spTgt spid="1570"/>
                                        </p:tgtEl>
                                      </p:cBhvr>
                                    </p:animEffect>
                                  </p:childTnLst>
                                </p:cTn>
                              </p:par>
                            </p:childTnLst>
                          </p:cTn>
                        </p:par>
                        <p:par>
                          <p:cTn id="28" fill="hold">
                            <p:stCondLst>
                              <p:cond delay="3000"/>
                            </p:stCondLst>
                            <p:childTnLst>
                              <p:par>
                                <p:cTn id="29" presetClass="entr" nodeType="afterEffect" presetID="9" grpId="7" fill="hold">
                                  <p:stCondLst>
                                    <p:cond delay="0"/>
                                  </p:stCondLst>
                                  <p:iterate type="el" backwards="0">
                                    <p:tmAbs val="0"/>
                                  </p:iterate>
                                  <p:childTnLst>
                                    <p:set>
                                      <p:cBhvr>
                                        <p:cTn id="30" fill="hold"/>
                                        <p:tgtEl>
                                          <p:spTgt spid="1571"/>
                                        </p:tgtEl>
                                        <p:attrNameLst>
                                          <p:attrName>style.visibility</p:attrName>
                                        </p:attrNameLst>
                                      </p:cBhvr>
                                      <p:to>
                                        <p:strVal val="visible"/>
                                      </p:to>
                                    </p:set>
                                    <p:animEffect filter="dissolve" transition="in">
                                      <p:cBhvr>
                                        <p:cTn id="31" dur="500"/>
                                        <p:tgtEl>
                                          <p:spTgt spid="1571"/>
                                        </p:tgtEl>
                                      </p:cBhvr>
                                    </p:animEffect>
                                  </p:childTnLst>
                                </p:cTn>
                              </p:par>
                            </p:childTnLst>
                          </p:cTn>
                        </p:par>
                        <p:par>
                          <p:cTn id="32" fill="hold">
                            <p:stCondLst>
                              <p:cond delay="3500"/>
                            </p:stCondLst>
                            <p:childTnLst>
                              <p:par>
                                <p:cTn id="33" presetClass="entr" nodeType="afterEffect" presetID="9" grpId="8" fill="hold">
                                  <p:stCondLst>
                                    <p:cond delay="0"/>
                                  </p:stCondLst>
                                  <p:iterate type="el" backwards="0">
                                    <p:tmAbs val="0"/>
                                  </p:iterate>
                                  <p:childTnLst>
                                    <p:set>
                                      <p:cBhvr>
                                        <p:cTn id="34" fill="hold"/>
                                        <p:tgtEl>
                                          <p:spTgt spid="1574"/>
                                        </p:tgtEl>
                                        <p:attrNameLst>
                                          <p:attrName>style.visibility</p:attrName>
                                        </p:attrNameLst>
                                      </p:cBhvr>
                                      <p:to>
                                        <p:strVal val="visible"/>
                                      </p:to>
                                    </p:set>
                                    <p:animEffect filter="dissolve" transition="in">
                                      <p:cBhvr>
                                        <p:cTn id="35" dur="500"/>
                                        <p:tgtEl>
                                          <p:spTgt spid="1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9" grpId="5"/>
      <p:bldP build="whole" bldLvl="1" animBg="1" rev="0" advAuto="0" spid="1566" grpId="4"/>
      <p:bldP build="whole" bldLvl="1" animBg="1" rev="0" advAuto="0" spid="1561" grpId="1"/>
      <p:bldP build="whole" bldLvl="1" animBg="1" rev="0" advAuto="0" spid="1570" grpId="6"/>
      <p:bldP build="whole" bldLvl="1" animBg="1" rev="0" advAuto="0" spid="1571" grpId="7"/>
      <p:bldP build="whole" bldLvl="1" animBg="1" rev="0" advAuto="0" spid="1564" grpId="2"/>
      <p:bldP build="whole" bldLvl="1" animBg="1" rev="0" advAuto="0" spid="1565" grpId="3"/>
      <p:bldP build="whole" bldLvl="1" animBg="1" rev="0" advAuto="0" spid="1574" grpId="8"/>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578" name="矩形"/>
          <p:cNvSpPr txBox="1"/>
          <p:nvPr/>
        </p:nvSpPr>
        <p:spPr>
          <a:xfrm>
            <a:off x="5209671" y="442792"/>
            <a:ext cx="2370297" cy="11803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u="sng">
                <a:solidFill>
                  <a:srgbClr val="02235E"/>
                </a:solidFill>
                <a:latin typeface="黑体"/>
                <a:ea typeface="黑体"/>
                <a:cs typeface="黑体"/>
                <a:sym typeface="黑体"/>
              </a:defRPr>
            </a:lvl1pPr>
          </a:lstStyle>
          <a:p>
            <a:pPr/>
            <a:r>
              <a:t>提供多位美国哥比亚大学医院资深医师合作交流</a:t>
            </a:r>
          </a:p>
        </p:txBody>
      </p:sp>
      <p:grpSp>
        <p:nvGrpSpPr>
          <p:cNvPr id="1585" name="组合"/>
          <p:cNvGrpSpPr/>
          <p:nvPr/>
        </p:nvGrpSpPr>
        <p:grpSpPr>
          <a:xfrm>
            <a:off x="521335" y="3255009"/>
            <a:ext cx="3027046" cy="929640"/>
            <a:chOff x="0" y="0"/>
            <a:chExt cx="3027045" cy="929638"/>
          </a:xfrm>
        </p:grpSpPr>
        <p:sp>
          <p:nvSpPr>
            <p:cNvPr id="1579" name="矩形"/>
            <p:cNvSpPr/>
            <p:nvPr/>
          </p:nvSpPr>
          <p:spPr>
            <a:xfrm flipH="1">
              <a:off x="0" y="0"/>
              <a:ext cx="2737484" cy="929639"/>
            </a:xfrm>
            <a:prstGeom prst="rect">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80" name="圆角矩形"/>
            <p:cNvSpPr/>
            <p:nvPr/>
          </p:nvSpPr>
          <p:spPr>
            <a:xfrm flipH="1">
              <a:off x="2447925" y="175259"/>
              <a:ext cx="579121" cy="579118"/>
            </a:xfrm>
            <a:prstGeom prst="roundRect">
              <a:avLst>
                <a:gd name="adj" fmla="val 16666"/>
              </a:avLst>
            </a:prstGeom>
            <a:solidFill>
              <a:srgbClr val="02235E"/>
            </a:solidFill>
            <a:ln w="38100" cap="flat">
              <a:solidFill>
                <a:schemeClr val="accent3">
                  <a:lumOff val="44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584" name="曲线"/>
            <p:cNvGrpSpPr/>
            <p:nvPr/>
          </p:nvGrpSpPr>
          <p:grpSpPr>
            <a:xfrm>
              <a:off x="2623820" y="361314"/>
              <a:ext cx="226696" cy="206365"/>
              <a:chOff x="0" y="0"/>
              <a:chExt cx="226695" cy="206363"/>
            </a:xfrm>
          </p:grpSpPr>
          <p:sp>
            <p:nvSpPr>
              <p:cNvPr id="1581" name="Shape"/>
              <p:cNvSpPr/>
              <p:nvPr/>
            </p:nvSpPr>
            <p:spPr>
              <a:xfrm>
                <a:off x="0" y="49577"/>
                <a:ext cx="177106" cy="156787"/>
              </a:xfrm>
              <a:custGeom>
                <a:avLst/>
                <a:gdLst/>
                <a:ahLst/>
                <a:cxnLst>
                  <a:cxn ang="0">
                    <a:pos x="wd2" y="hd2"/>
                  </a:cxn>
                  <a:cxn ang="5400000">
                    <a:pos x="wd2" y="hd2"/>
                  </a:cxn>
                  <a:cxn ang="10800000">
                    <a:pos x="wd2" y="hd2"/>
                  </a:cxn>
                  <a:cxn ang="16200000">
                    <a:pos x="wd2" y="hd2"/>
                  </a:cxn>
                </a:cxnLst>
                <a:rect l="0" t="0" r="r" b="b"/>
                <a:pathLst>
                  <a:path w="21600" h="20782" fill="norm" stroke="1" extrusionOk="0">
                    <a:moveTo>
                      <a:pt x="19004" y="0"/>
                    </a:moveTo>
                    <a:cubicBezTo>
                      <a:pt x="2591" y="0"/>
                      <a:pt x="2591" y="0"/>
                      <a:pt x="2591" y="0"/>
                    </a:cubicBezTo>
                    <a:cubicBezTo>
                      <a:pt x="1079" y="0"/>
                      <a:pt x="0" y="1407"/>
                      <a:pt x="0" y="2819"/>
                    </a:cubicBezTo>
                    <a:cubicBezTo>
                      <a:pt x="0" y="14089"/>
                      <a:pt x="0" y="14089"/>
                      <a:pt x="0" y="14089"/>
                    </a:cubicBezTo>
                    <a:cubicBezTo>
                      <a:pt x="0" y="15733"/>
                      <a:pt x="1079" y="16907"/>
                      <a:pt x="2591" y="16907"/>
                    </a:cubicBezTo>
                    <a:cubicBezTo>
                      <a:pt x="4314" y="16907"/>
                      <a:pt x="4314" y="16907"/>
                      <a:pt x="4314" y="16907"/>
                    </a:cubicBezTo>
                    <a:cubicBezTo>
                      <a:pt x="4314" y="19019"/>
                      <a:pt x="4314" y="19019"/>
                      <a:pt x="4314" y="19019"/>
                    </a:cubicBezTo>
                    <a:cubicBezTo>
                      <a:pt x="4530" y="20193"/>
                      <a:pt x="5827" y="21600"/>
                      <a:pt x="7773" y="20193"/>
                    </a:cubicBezTo>
                    <a:cubicBezTo>
                      <a:pt x="11016" y="16907"/>
                      <a:pt x="11016" y="16907"/>
                      <a:pt x="11016" y="16907"/>
                    </a:cubicBezTo>
                    <a:cubicBezTo>
                      <a:pt x="19004" y="16907"/>
                      <a:pt x="19004" y="16907"/>
                      <a:pt x="19004" y="16907"/>
                    </a:cubicBezTo>
                    <a:cubicBezTo>
                      <a:pt x="20520" y="16907"/>
                      <a:pt x="21600" y="15733"/>
                      <a:pt x="21600" y="14089"/>
                    </a:cubicBezTo>
                    <a:cubicBezTo>
                      <a:pt x="21600" y="2819"/>
                      <a:pt x="21600" y="2819"/>
                      <a:pt x="21600" y="2819"/>
                    </a:cubicBezTo>
                    <a:cubicBezTo>
                      <a:pt x="21600" y="1407"/>
                      <a:pt x="20520" y="0"/>
                      <a:pt x="19004" y="0"/>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82" name="Shape"/>
              <p:cNvSpPr/>
              <p:nvPr/>
            </p:nvSpPr>
            <p:spPr>
              <a:xfrm>
                <a:off x="56673" y="0"/>
                <a:ext cx="170023" cy="127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95" y="0"/>
                    </a:moveTo>
                    <a:cubicBezTo>
                      <a:pt x="2697" y="0"/>
                      <a:pt x="2697" y="0"/>
                      <a:pt x="2697" y="0"/>
                    </a:cubicBezTo>
                    <a:cubicBezTo>
                      <a:pt x="1124" y="0"/>
                      <a:pt x="0" y="1494"/>
                      <a:pt x="0" y="3599"/>
                    </a:cubicBezTo>
                    <a:cubicBezTo>
                      <a:pt x="0" y="5999"/>
                      <a:pt x="0" y="5999"/>
                      <a:pt x="0" y="5999"/>
                    </a:cubicBezTo>
                    <a:cubicBezTo>
                      <a:pt x="1800" y="5999"/>
                      <a:pt x="1800" y="5999"/>
                      <a:pt x="1800" y="5999"/>
                    </a:cubicBezTo>
                    <a:cubicBezTo>
                      <a:pt x="1800" y="4800"/>
                      <a:pt x="1800" y="4800"/>
                      <a:pt x="1800" y="4800"/>
                    </a:cubicBezTo>
                    <a:cubicBezTo>
                      <a:pt x="1800" y="3599"/>
                      <a:pt x="2697" y="2398"/>
                      <a:pt x="3600" y="2398"/>
                    </a:cubicBezTo>
                    <a:cubicBezTo>
                      <a:pt x="17999" y="2398"/>
                      <a:pt x="17999" y="2398"/>
                      <a:pt x="17999" y="2398"/>
                    </a:cubicBezTo>
                    <a:cubicBezTo>
                      <a:pt x="18895" y="2398"/>
                      <a:pt x="19800" y="3599"/>
                      <a:pt x="19800" y="4800"/>
                    </a:cubicBezTo>
                    <a:cubicBezTo>
                      <a:pt x="19800" y="16800"/>
                      <a:pt x="19800" y="16800"/>
                      <a:pt x="19800" y="16800"/>
                    </a:cubicBezTo>
                    <a:cubicBezTo>
                      <a:pt x="19800" y="17999"/>
                      <a:pt x="18895" y="19195"/>
                      <a:pt x="17999" y="19195"/>
                    </a:cubicBezTo>
                    <a:cubicBezTo>
                      <a:pt x="17100" y="19195"/>
                      <a:pt x="17100" y="19195"/>
                      <a:pt x="17100" y="19195"/>
                    </a:cubicBezTo>
                    <a:cubicBezTo>
                      <a:pt x="17100" y="21600"/>
                      <a:pt x="17100" y="21600"/>
                      <a:pt x="17100" y="21600"/>
                    </a:cubicBezTo>
                    <a:cubicBezTo>
                      <a:pt x="18895" y="21600"/>
                      <a:pt x="18895" y="21600"/>
                      <a:pt x="18895" y="21600"/>
                    </a:cubicBezTo>
                    <a:cubicBezTo>
                      <a:pt x="20473" y="21600"/>
                      <a:pt x="21600" y="20100"/>
                      <a:pt x="21600" y="17999"/>
                    </a:cubicBezTo>
                    <a:cubicBezTo>
                      <a:pt x="21600" y="3599"/>
                      <a:pt x="21600" y="3599"/>
                      <a:pt x="21600" y="3599"/>
                    </a:cubicBezTo>
                    <a:cubicBezTo>
                      <a:pt x="21600" y="1494"/>
                      <a:pt x="20473" y="0"/>
                      <a:pt x="18895" y="0"/>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83" name="Shape"/>
              <p:cNvSpPr/>
              <p:nvPr/>
            </p:nvSpPr>
            <p:spPr>
              <a:xfrm>
                <a:off x="14168" y="63765"/>
                <a:ext cx="148770" cy="128250"/>
              </a:xfrm>
              <a:custGeom>
                <a:avLst/>
                <a:gdLst/>
                <a:ahLst/>
                <a:cxnLst>
                  <a:cxn ang="0">
                    <a:pos x="wd2" y="hd2"/>
                  </a:cxn>
                  <a:cxn ang="5400000">
                    <a:pos x="wd2" y="hd2"/>
                  </a:cxn>
                  <a:cxn ang="10800000">
                    <a:pos x="wd2" y="hd2"/>
                  </a:cxn>
                  <a:cxn ang="16200000">
                    <a:pos x="wd2" y="hd2"/>
                  </a:cxn>
                </a:cxnLst>
                <a:rect l="0" t="0" r="r" b="b"/>
                <a:pathLst>
                  <a:path w="21600" h="21137" fill="norm" stroke="1" extrusionOk="0">
                    <a:moveTo>
                      <a:pt x="21600" y="14005"/>
                    </a:moveTo>
                    <a:cubicBezTo>
                      <a:pt x="21600" y="15471"/>
                      <a:pt x="20567" y="16345"/>
                      <a:pt x="19537" y="16345"/>
                    </a:cubicBezTo>
                    <a:cubicBezTo>
                      <a:pt x="12858" y="16345"/>
                      <a:pt x="12858" y="16345"/>
                      <a:pt x="12858" y="16345"/>
                    </a:cubicBezTo>
                    <a:cubicBezTo>
                      <a:pt x="10542" y="16345"/>
                      <a:pt x="10542" y="16345"/>
                      <a:pt x="10542" y="16345"/>
                    </a:cubicBezTo>
                    <a:cubicBezTo>
                      <a:pt x="5909" y="21019"/>
                      <a:pt x="5909" y="21019"/>
                      <a:pt x="5909" y="21019"/>
                    </a:cubicBezTo>
                    <a:cubicBezTo>
                      <a:pt x="5140" y="21600"/>
                      <a:pt x="5140" y="19851"/>
                      <a:pt x="5140" y="19851"/>
                    </a:cubicBezTo>
                    <a:cubicBezTo>
                      <a:pt x="5140" y="18099"/>
                      <a:pt x="5140" y="18099"/>
                      <a:pt x="5140" y="18099"/>
                    </a:cubicBezTo>
                    <a:cubicBezTo>
                      <a:pt x="5140" y="17515"/>
                      <a:pt x="5140" y="16345"/>
                      <a:pt x="5140" y="16345"/>
                    </a:cubicBezTo>
                    <a:cubicBezTo>
                      <a:pt x="5140" y="16345"/>
                      <a:pt x="4629" y="16345"/>
                      <a:pt x="4114" y="16345"/>
                    </a:cubicBezTo>
                    <a:cubicBezTo>
                      <a:pt x="2057" y="16345"/>
                      <a:pt x="2057" y="16345"/>
                      <a:pt x="2057" y="16345"/>
                    </a:cubicBezTo>
                    <a:cubicBezTo>
                      <a:pt x="1027" y="16345"/>
                      <a:pt x="0" y="15471"/>
                      <a:pt x="0" y="14005"/>
                    </a:cubicBezTo>
                    <a:cubicBezTo>
                      <a:pt x="0" y="2329"/>
                      <a:pt x="0" y="2329"/>
                      <a:pt x="0" y="2329"/>
                    </a:cubicBezTo>
                    <a:cubicBezTo>
                      <a:pt x="0" y="1167"/>
                      <a:pt x="1027" y="0"/>
                      <a:pt x="2057" y="0"/>
                    </a:cubicBezTo>
                    <a:cubicBezTo>
                      <a:pt x="19537" y="0"/>
                      <a:pt x="19537" y="0"/>
                      <a:pt x="19537" y="0"/>
                    </a:cubicBezTo>
                    <a:cubicBezTo>
                      <a:pt x="20567" y="0"/>
                      <a:pt x="21600" y="1167"/>
                      <a:pt x="21600" y="2329"/>
                    </a:cubicBezTo>
                    <a:cubicBezTo>
                      <a:pt x="21600" y="14005"/>
                      <a:pt x="21600" y="14005"/>
                      <a:pt x="21600" y="14005"/>
                    </a:cubicBezTo>
                    <a:moveTo>
                      <a:pt x="16456" y="4669"/>
                    </a:moveTo>
                    <a:cubicBezTo>
                      <a:pt x="5140" y="4669"/>
                      <a:pt x="5140" y="4669"/>
                      <a:pt x="5140" y="4669"/>
                    </a:cubicBezTo>
                    <a:cubicBezTo>
                      <a:pt x="4629" y="4669"/>
                      <a:pt x="4114" y="5248"/>
                      <a:pt x="4114" y="5837"/>
                    </a:cubicBezTo>
                    <a:cubicBezTo>
                      <a:pt x="4114" y="6422"/>
                      <a:pt x="4629" y="7004"/>
                      <a:pt x="5140" y="7004"/>
                    </a:cubicBezTo>
                    <a:cubicBezTo>
                      <a:pt x="16456" y="7004"/>
                      <a:pt x="16456" y="7004"/>
                      <a:pt x="16456" y="7004"/>
                    </a:cubicBezTo>
                    <a:cubicBezTo>
                      <a:pt x="16969" y="7004"/>
                      <a:pt x="17486" y="6422"/>
                      <a:pt x="17486" y="5837"/>
                    </a:cubicBezTo>
                    <a:cubicBezTo>
                      <a:pt x="17486" y="5248"/>
                      <a:pt x="16969" y="4669"/>
                      <a:pt x="16456" y="4669"/>
                    </a:cubicBezTo>
                    <a:moveTo>
                      <a:pt x="14400" y="9341"/>
                    </a:moveTo>
                    <a:cubicBezTo>
                      <a:pt x="5140" y="9341"/>
                      <a:pt x="5140" y="9341"/>
                      <a:pt x="5140" y="9341"/>
                    </a:cubicBezTo>
                    <a:cubicBezTo>
                      <a:pt x="4629" y="9341"/>
                      <a:pt x="4114" y="9924"/>
                      <a:pt x="4114" y="10508"/>
                    </a:cubicBezTo>
                    <a:cubicBezTo>
                      <a:pt x="4114" y="11385"/>
                      <a:pt x="4629" y="11676"/>
                      <a:pt x="5140" y="11676"/>
                    </a:cubicBezTo>
                    <a:cubicBezTo>
                      <a:pt x="14400" y="11676"/>
                      <a:pt x="14400" y="11676"/>
                      <a:pt x="14400" y="11676"/>
                    </a:cubicBezTo>
                    <a:cubicBezTo>
                      <a:pt x="14909" y="11676"/>
                      <a:pt x="15429" y="11385"/>
                      <a:pt x="15429" y="10508"/>
                    </a:cubicBezTo>
                    <a:cubicBezTo>
                      <a:pt x="15429" y="9924"/>
                      <a:pt x="14909" y="9341"/>
                      <a:pt x="14400" y="9341"/>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591" name="组合"/>
          <p:cNvGrpSpPr/>
          <p:nvPr/>
        </p:nvGrpSpPr>
        <p:grpSpPr>
          <a:xfrm>
            <a:off x="5605145" y="1642745"/>
            <a:ext cx="3027043" cy="929640"/>
            <a:chOff x="0" y="0"/>
            <a:chExt cx="3027042" cy="929638"/>
          </a:xfrm>
        </p:grpSpPr>
        <p:sp>
          <p:nvSpPr>
            <p:cNvPr id="1586" name="矩形"/>
            <p:cNvSpPr/>
            <p:nvPr/>
          </p:nvSpPr>
          <p:spPr>
            <a:xfrm flipH="1">
              <a:off x="289558" y="0"/>
              <a:ext cx="2737485" cy="929639"/>
            </a:xfrm>
            <a:prstGeom prst="rect">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87" name="圆角矩形"/>
            <p:cNvSpPr/>
            <p:nvPr/>
          </p:nvSpPr>
          <p:spPr>
            <a:xfrm flipH="1">
              <a:off x="-1" y="175259"/>
              <a:ext cx="579121" cy="579119"/>
            </a:xfrm>
            <a:prstGeom prst="roundRect">
              <a:avLst>
                <a:gd name="adj" fmla="val 16666"/>
              </a:avLst>
            </a:prstGeom>
            <a:solidFill>
              <a:srgbClr val="02235E"/>
            </a:solidFill>
            <a:ln w="38100" cap="flat">
              <a:solidFill>
                <a:schemeClr val="accent3">
                  <a:lumOff val="44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590" name="曲线"/>
            <p:cNvGrpSpPr/>
            <p:nvPr/>
          </p:nvGrpSpPr>
          <p:grpSpPr>
            <a:xfrm>
              <a:off x="175894" y="361314"/>
              <a:ext cx="226672" cy="206365"/>
              <a:chOff x="0" y="0"/>
              <a:chExt cx="226670" cy="206363"/>
            </a:xfrm>
          </p:grpSpPr>
          <p:sp>
            <p:nvSpPr>
              <p:cNvPr id="1588" name="Shape"/>
              <p:cNvSpPr/>
              <p:nvPr/>
            </p:nvSpPr>
            <p:spPr>
              <a:xfrm>
                <a:off x="0" y="-1"/>
                <a:ext cx="226672" cy="206365"/>
              </a:xfrm>
              <a:custGeom>
                <a:avLst/>
                <a:gdLst/>
                <a:ahLst/>
                <a:cxnLst>
                  <a:cxn ang="0">
                    <a:pos x="wd2" y="hd2"/>
                  </a:cxn>
                  <a:cxn ang="5400000">
                    <a:pos x="wd2" y="hd2"/>
                  </a:cxn>
                  <a:cxn ang="10800000">
                    <a:pos x="wd2" y="hd2"/>
                  </a:cxn>
                  <a:cxn ang="16200000">
                    <a:pos x="wd2" y="hd2"/>
                  </a:cxn>
                </a:cxnLst>
                <a:rect l="0" t="0" r="r" b="b"/>
                <a:pathLst>
                  <a:path w="21600" h="20973" fill="norm" stroke="1" extrusionOk="0">
                    <a:moveTo>
                      <a:pt x="19577" y="0"/>
                    </a:moveTo>
                    <a:cubicBezTo>
                      <a:pt x="2022" y="0"/>
                      <a:pt x="2022" y="0"/>
                      <a:pt x="2022" y="0"/>
                    </a:cubicBezTo>
                    <a:cubicBezTo>
                      <a:pt x="843" y="0"/>
                      <a:pt x="0" y="899"/>
                      <a:pt x="0" y="2158"/>
                    </a:cubicBezTo>
                    <a:cubicBezTo>
                      <a:pt x="0" y="14400"/>
                      <a:pt x="0" y="14400"/>
                      <a:pt x="0" y="14400"/>
                    </a:cubicBezTo>
                    <a:cubicBezTo>
                      <a:pt x="0" y="15659"/>
                      <a:pt x="843" y="16560"/>
                      <a:pt x="2022" y="16560"/>
                    </a:cubicBezTo>
                    <a:cubicBezTo>
                      <a:pt x="4722" y="16560"/>
                      <a:pt x="4722" y="16560"/>
                      <a:pt x="4722" y="16560"/>
                    </a:cubicBezTo>
                    <a:cubicBezTo>
                      <a:pt x="4722" y="19621"/>
                      <a:pt x="4722" y="19621"/>
                      <a:pt x="4722" y="19621"/>
                    </a:cubicBezTo>
                    <a:cubicBezTo>
                      <a:pt x="4892" y="20521"/>
                      <a:pt x="5905" y="21600"/>
                      <a:pt x="7423" y="20521"/>
                    </a:cubicBezTo>
                    <a:cubicBezTo>
                      <a:pt x="11473" y="16560"/>
                      <a:pt x="11473" y="16560"/>
                      <a:pt x="11473" y="16560"/>
                    </a:cubicBezTo>
                    <a:cubicBezTo>
                      <a:pt x="19577" y="16560"/>
                      <a:pt x="19577" y="16560"/>
                      <a:pt x="19577" y="16560"/>
                    </a:cubicBezTo>
                    <a:cubicBezTo>
                      <a:pt x="20754" y="16560"/>
                      <a:pt x="21600" y="15659"/>
                      <a:pt x="21600" y="14400"/>
                    </a:cubicBezTo>
                    <a:cubicBezTo>
                      <a:pt x="21600" y="2158"/>
                      <a:pt x="21600" y="2158"/>
                      <a:pt x="21600" y="2158"/>
                    </a:cubicBezTo>
                    <a:cubicBezTo>
                      <a:pt x="21600" y="899"/>
                      <a:pt x="20754" y="0"/>
                      <a:pt x="19577" y="0"/>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89" name="Shape"/>
              <p:cNvSpPr/>
              <p:nvPr/>
            </p:nvSpPr>
            <p:spPr>
              <a:xfrm>
                <a:off x="14157" y="14169"/>
                <a:ext cx="198336" cy="178987"/>
              </a:xfrm>
              <a:custGeom>
                <a:avLst/>
                <a:gdLst/>
                <a:ahLst/>
                <a:cxnLst>
                  <a:cxn ang="0">
                    <a:pos x="wd2" y="hd2"/>
                  </a:cxn>
                  <a:cxn ang="5400000">
                    <a:pos x="wd2" y="hd2"/>
                  </a:cxn>
                  <a:cxn ang="10800000">
                    <a:pos x="wd2" y="hd2"/>
                  </a:cxn>
                  <a:cxn ang="16200000">
                    <a:pos x="wd2" y="hd2"/>
                  </a:cxn>
                </a:cxnLst>
                <a:rect l="0" t="0" r="r" b="b"/>
                <a:pathLst>
                  <a:path w="21600" h="20791" fill="norm" stroke="1" extrusionOk="0">
                    <a:moveTo>
                      <a:pt x="17744" y="6584"/>
                    </a:moveTo>
                    <a:cubicBezTo>
                      <a:pt x="3855" y="6584"/>
                      <a:pt x="3855" y="6584"/>
                      <a:pt x="3855" y="6584"/>
                    </a:cubicBezTo>
                    <a:cubicBezTo>
                      <a:pt x="3470" y="6584"/>
                      <a:pt x="3085" y="6992"/>
                      <a:pt x="3085" y="7407"/>
                    </a:cubicBezTo>
                    <a:cubicBezTo>
                      <a:pt x="3085" y="7818"/>
                      <a:pt x="3470" y="8230"/>
                      <a:pt x="3855" y="8230"/>
                    </a:cubicBezTo>
                    <a:cubicBezTo>
                      <a:pt x="17744" y="8230"/>
                      <a:pt x="17744" y="8230"/>
                      <a:pt x="17744" y="8230"/>
                    </a:cubicBezTo>
                    <a:cubicBezTo>
                      <a:pt x="18130" y="8230"/>
                      <a:pt x="18514" y="7818"/>
                      <a:pt x="18514" y="7407"/>
                    </a:cubicBezTo>
                    <a:cubicBezTo>
                      <a:pt x="18514" y="6992"/>
                      <a:pt x="18130" y="6584"/>
                      <a:pt x="17744" y="6584"/>
                    </a:cubicBezTo>
                    <a:moveTo>
                      <a:pt x="21600" y="13991"/>
                    </a:moveTo>
                    <a:cubicBezTo>
                      <a:pt x="21600" y="15020"/>
                      <a:pt x="20832" y="15632"/>
                      <a:pt x="20058" y="15632"/>
                    </a:cubicBezTo>
                    <a:cubicBezTo>
                      <a:pt x="11187" y="15632"/>
                      <a:pt x="11187" y="15632"/>
                      <a:pt x="11187" y="15632"/>
                    </a:cubicBezTo>
                    <a:cubicBezTo>
                      <a:pt x="5977" y="20576"/>
                      <a:pt x="5977" y="20576"/>
                      <a:pt x="5977" y="20576"/>
                    </a:cubicBezTo>
                    <a:cubicBezTo>
                      <a:pt x="5206" y="21600"/>
                      <a:pt x="5398" y="18723"/>
                      <a:pt x="5398" y="17282"/>
                    </a:cubicBezTo>
                    <a:cubicBezTo>
                      <a:pt x="5398" y="17282"/>
                      <a:pt x="5398" y="17282"/>
                      <a:pt x="5398" y="17282"/>
                    </a:cubicBezTo>
                    <a:cubicBezTo>
                      <a:pt x="5398" y="15632"/>
                      <a:pt x="5398" y="15632"/>
                      <a:pt x="5398" y="15632"/>
                    </a:cubicBezTo>
                    <a:cubicBezTo>
                      <a:pt x="1543" y="15632"/>
                      <a:pt x="1543" y="15632"/>
                      <a:pt x="1543" y="15632"/>
                    </a:cubicBezTo>
                    <a:cubicBezTo>
                      <a:pt x="769" y="15632"/>
                      <a:pt x="0" y="15020"/>
                      <a:pt x="0" y="13991"/>
                    </a:cubicBezTo>
                    <a:cubicBezTo>
                      <a:pt x="0" y="1646"/>
                      <a:pt x="0" y="1646"/>
                      <a:pt x="0" y="1646"/>
                    </a:cubicBezTo>
                    <a:cubicBezTo>
                      <a:pt x="0" y="820"/>
                      <a:pt x="769" y="0"/>
                      <a:pt x="1543" y="0"/>
                    </a:cubicBezTo>
                    <a:cubicBezTo>
                      <a:pt x="20058" y="0"/>
                      <a:pt x="20058" y="0"/>
                      <a:pt x="20058" y="0"/>
                    </a:cubicBezTo>
                    <a:cubicBezTo>
                      <a:pt x="20832" y="0"/>
                      <a:pt x="21600" y="820"/>
                      <a:pt x="21600" y="1646"/>
                    </a:cubicBezTo>
                    <a:cubicBezTo>
                      <a:pt x="21600" y="13991"/>
                      <a:pt x="21600" y="13991"/>
                      <a:pt x="21600" y="13991"/>
                    </a:cubicBezTo>
                    <a:moveTo>
                      <a:pt x="17744" y="3287"/>
                    </a:moveTo>
                    <a:cubicBezTo>
                      <a:pt x="3855" y="3287"/>
                      <a:pt x="3855" y="3287"/>
                      <a:pt x="3855" y="3287"/>
                    </a:cubicBezTo>
                    <a:cubicBezTo>
                      <a:pt x="3470" y="3287"/>
                      <a:pt x="3085" y="3704"/>
                      <a:pt x="3085" y="4114"/>
                    </a:cubicBezTo>
                    <a:cubicBezTo>
                      <a:pt x="3085" y="4526"/>
                      <a:pt x="3470" y="4934"/>
                      <a:pt x="3855" y="4934"/>
                    </a:cubicBezTo>
                    <a:cubicBezTo>
                      <a:pt x="17744" y="4934"/>
                      <a:pt x="17744" y="4934"/>
                      <a:pt x="17744" y="4934"/>
                    </a:cubicBezTo>
                    <a:cubicBezTo>
                      <a:pt x="18130" y="4934"/>
                      <a:pt x="18514" y="4526"/>
                      <a:pt x="18514" y="4114"/>
                    </a:cubicBezTo>
                    <a:cubicBezTo>
                      <a:pt x="18514" y="3704"/>
                      <a:pt x="18130" y="3287"/>
                      <a:pt x="17744" y="3287"/>
                    </a:cubicBezTo>
                    <a:moveTo>
                      <a:pt x="12343" y="9875"/>
                    </a:moveTo>
                    <a:cubicBezTo>
                      <a:pt x="3855" y="9875"/>
                      <a:pt x="3855" y="9875"/>
                      <a:pt x="3855" y="9875"/>
                    </a:cubicBezTo>
                    <a:cubicBezTo>
                      <a:pt x="3470" y="9875"/>
                      <a:pt x="3085" y="10287"/>
                      <a:pt x="3085" y="10698"/>
                    </a:cubicBezTo>
                    <a:cubicBezTo>
                      <a:pt x="3085" y="11314"/>
                      <a:pt x="3470" y="11518"/>
                      <a:pt x="3855" y="11518"/>
                    </a:cubicBezTo>
                    <a:cubicBezTo>
                      <a:pt x="12343" y="11518"/>
                      <a:pt x="12343" y="11518"/>
                      <a:pt x="12343" y="11518"/>
                    </a:cubicBezTo>
                    <a:cubicBezTo>
                      <a:pt x="12729" y="11518"/>
                      <a:pt x="13115" y="11314"/>
                      <a:pt x="13115" y="10698"/>
                    </a:cubicBezTo>
                    <a:cubicBezTo>
                      <a:pt x="13115" y="10287"/>
                      <a:pt x="12729" y="9875"/>
                      <a:pt x="12343" y="9875"/>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597" name="组合"/>
          <p:cNvGrpSpPr/>
          <p:nvPr/>
        </p:nvGrpSpPr>
        <p:grpSpPr>
          <a:xfrm>
            <a:off x="1359534" y="1642745"/>
            <a:ext cx="3027045" cy="929640"/>
            <a:chOff x="0" y="0"/>
            <a:chExt cx="3027043" cy="929638"/>
          </a:xfrm>
        </p:grpSpPr>
        <p:sp>
          <p:nvSpPr>
            <p:cNvPr id="1592" name="矩形"/>
            <p:cNvSpPr/>
            <p:nvPr/>
          </p:nvSpPr>
          <p:spPr>
            <a:xfrm flipH="1">
              <a:off x="289559" y="0"/>
              <a:ext cx="2737485" cy="929639"/>
            </a:xfrm>
            <a:prstGeom prst="rect">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93" name="圆角矩形"/>
            <p:cNvSpPr/>
            <p:nvPr/>
          </p:nvSpPr>
          <p:spPr>
            <a:xfrm flipH="1">
              <a:off x="-1" y="175259"/>
              <a:ext cx="579121" cy="579119"/>
            </a:xfrm>
            <a:prstGeom prst="roundRect">
              <a:avLst>
                <a:gd name="adj" fmla="val 16666"/>
              </a:avLst>
            </a:prstGeom>
            <a:solidFill>
              <a:srgbClr val="02235E"/>
            </a:solidFill>
            <a:ln w="38100" cap="flat">
              <a:solidFill>
                <a:schemeClr val="accent3">
                  <a:lumOff val="44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596" name="曲线"/>
            <p:cNvGrpSpPr/>
            <p:nvPr/>
          </p:nvGrpSpPr>
          <p:grpSpPr>
            <a:xfrm>
              <a:off x="190498" y="351153"/>
              <a:ext cx="198756" cy="226696"/>
              <a:chOff x="0" y="0"/>
              <a:chExt cx="198755" cy="226694"/>
            </a:xfrm>
          </p:grpSpPr>
          <p:sp>
            <p:nvSpPr>
              <p:cNvPr id="1594" name="Shape"/>
              <p:cNvSpPr/>
              <p:nvPr/>
            </p:nvSpPr>
            <p:spPr>
              <a:xfrm>
                <a:off x="-1" y="0"/>
                <a:ext cx="198757" cy="2266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86" y="21600"/>
                    </a:moveTo>
                    <a:cubicBezTo>
                      <a:pt x="2313" y="21600"/>
                      <a:pt x="2313" y="21600"/>
                      <a:pt x="2313" y="21600"/>
                    </a:cubicBezTo>
                    <a:cubicBezTo>
                      <a:pt x="964" y="21600"/>
                      <a:pt x="0" y="20755"/>
                      <a:pt x="0" y="19575"/>
                    </a:cubicBezTo>
                    <a:cubicBezTo>
                      <a:pt x="0" y="7425"/>
                      <a:pt x="0" y="7425"/>
                      <a:pt x="0" y="7425"/>
                    </a:cubicBezTo>
                    <a:cubicBezTo>
                      <a:pt x="0" y="6240"/>
                      <a:pt x="964" y="5400"/>
                      <a:pt x="2313" y="5400"/>
                    </a:cubicBezTo>
                    <a:cubicBezTo>
                      <a:pt x="5400" y="5400"/>
                      <a:pt x="5400" y="5400"/>
                      <a:pt x="5400" y="5400"/>
                    </a:cubicBezTo>
                    <a:cubicBezTo>
                      <a:pt x="5400" y="4894"/>
                      <a:pt x="5400" y="4894"/>
                      <a:pt x="5400" y="4894"/>
                    </a:cubicBezTo>
                    <a:cubicBezTo>
                      <a:pt x="5400" y="2191"/>
                      <a:pt x="7714" y="0"/>
                      <a:pt x="10798" y="0"/>
                    </a:cubicBezTo>
                    <a:cubicBezTo>
                      <a:pt x="13886" y="0"/>
                      <a:pt x="16200" y="2191"/>
                      <a:pt x="16200" y="4894"/>
                    </a:cubicBezTo>
                    <a:cubicBezTo>
                      <a:pt x="16200" y="5400"/>
                      <a:pt x="16200" y="5400"/>
                      <a:pt x="16200" y="5400"/>
                    </a:cubicBezTo>
                    <a:cubicBezTo>
                      <a:pt x="19286" y="5400"/>
                      <a:pt x="19286" y="5400"/>
                      <a:pt x="19286" y="5400"/>
                    </a:cubicBezTo>
                    <a:cubicBezTo>
                      <a:pt x="20636" y="5400"/>
                      <a:pt x="21600" y="6240"/>
                      <a:pt x="21600" y="7425"/>
                    </a:cubicBezTo>
                    <a:cubicBezTo>
                      <a:pt x="21600" y="19575"/>
                      <a:pt x="21600" y="19575"/>
                      <a:pt x="21600" y="19575"/>
                    </a:cubicBezTo>
                    <a:cubicBezTo>
                      <a:pt x="21600" y="20755"/>
                      <a:pt x="20636" y="21600"/>
                      <a:pt x="19286" y="21600"/>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595" name="Shape"/>
              <p:cNvSpPr/>
              <p:nvPr/>
            </p:nvSpPr>
            <p:spPr>
              <a:xfrm>
                <a:off x="14188" y="14168"/>
                <a:ext cx="170369" cy="198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00" y="4050"/>
                    </a:moveTo>
                    <a:cubicBezTo>
                      <a:pt x="15300" y="1928"/>
                      <a:pt x="13500" y="0"/>
                      <a:pt x="10798" y="0"/>
                    </a:cubicBezTo>
                    <a:cubicBezTo>
                      <a:pt x="8101" y="0"/>
                      <a:pt x="6301" y="1928"/>
                      <a:pt x="6301" y="4050"/>
                    </a:cubicBezTo>
                    <a:cubicBezTo>
                      <a:pt x="6301" y="4629"/>
                      <a:pt x="6301" y="4629"/>
                      <a:pt x="6301" y="4629"/>
                    </a:cubicBezTo>
                    <a:cubicBezTo>
                      <a:pt x="15300" y="4629"/>
                      <a:pt x="15300" y="4629"/>
                      <a:pt x="15300" y="4629"/>
                    </a:cubicBezTo>
                    <a:cubicBezTo>
                      <a:pt x="15300" y="4050"/>
                      <a:pt x="15300" y="4050"/>
                      <a:pt x="15300" y="4050"/>
                    </a:cubicBezTo>
                    <a:moveTo>
                      <a:pt x="21600" y="7714"/>
                    </a:moveTo>
                    <a:cubicBezTo>
                      <a:pt x="21600" y="6943"/>
                      <a:pt x="20701" y="6167"/>
                      <a:pt x="19799" y="6167"/>
                    </a:cubicBezTo>
                    <a:cubicBezTo>
                      <a:pt x="17100" y="6167"/>
                      <a:pt x="17100" y="6167"/>
                      <a:pt x="17100" y="6167"/>
                    </a:cubicBezTo>
                    <a:cubicBezTo>
                      <a:pt x="17100" y="8678"/>
                      <a:pt x="17100" y="8678"/>
                      <a:pt x="17100" y="8678"/>
                    </a:cubicBezTo>
                    <a:cubicBezTo>
                      <a:pt x="17551" y="9064"/>
                      <a:pt x="18000" y="9448"/>
                      <a:pt x="18000" y="10027"/>
                    </a:cubicBezTo>
                    <a:cubicBezTo>
                      <a:pt x="18000" y="10993"/>
                      <a:pt x="17100" y="11571"/>
                      <a:pt x="16200" y="11571"/>
                    </a:cubicBezTo>
                    <a:cubicBezTo>
                      <a:pt x="15300" y="11571"/>
                      <a:pt x="14401" y="10993"/>
                      <a:pt x="14401" y="10027"/>
                    </a:cubicBezTo>
                    <a:cubicBezTo>
                      <a:pt x="14401" y="9448"/>
                      <a:pt x="14850" y="9064"/>
                      <a:pt x="15300" y="8678"/>
                    </a:cubicBezTo>
                    <a:cubicBezTo>
                      <a:pt x="15300" y="6167"/>
                      <a:pt x="15300" y="6167"/>
                      <a:pt x="15300" y="6167"/>
                    </a:cubicBezTo>
                    <a:cubicBezTo>
                      <a:pt x="6301" y="6167"/>
                      <a:pt x="6301" y="6167"/>
                      <a:pt x="6301" y="6167"/>
                    </a:cubicBezTo>
                    <a:cubicBezTo>
                      <a:pt x="6301" y="8678"/>
                      <a:pt x="6301" y="8678"/>
                      <a:pt x="6301" y="8678"/>
                    </a:cubicBezTo>
                    <a:cubicBezTo>
                      <a:pt x="6750" y="9064"/>
                      <a:pt x="7200" y="9448"/>
                      <a:pt x="7200" y="10027"/>
                    </a:cubicBezTo>
                    <a:cubicBezTo>
                      <a:pt x="7200" y="10993"/>
                      <a:pt x="6301" y="11571"/>
                      <a:pt x="5400" y="11571"/>
                    </a:cubicBezTo>
                    <a:cubicBezTo>
                      <a:pt x="4501" y="11571"/>
                      <a:pt x="3600" y="10993"/>
                      <a:pt x="3600" y="10027"/>
                    </a:cubicBezTo>
                    <a:cubicBezTo>
                      <a:pt x="3600" y="9448"/>
                      <a:pt x="4051" y="9064"/>
                      <a:pt x="4501" y="8678"/>
                    </a:cubicBezTo>
                    <a:cubicBezTo>
                      <a:pt x="4501" y="6167"/>
                      <a:pt x="4501" y="6167"/>
                      <a:pt x="4501" y="6167"/>
                    </a:cubicBezTo>
                    <a:cubicBezTo>
                      <a:pt x="1800" y="6167"/>
                      <a:pt x="1800" y="6167"/>
                      <a:pt x="1800" y="6167"/>
                    </a:cubicBezTo>
                    <a:cubicBezTo>
                      <a:pt x="899" y="6167"/>
                      <a:pt x="0" y="6943"/>
                      <a:pt x="0" y="7714"/>
                    </a:cubicBezTo>
                    <a:cubicBezTo>
                      <a:pt x="0" y="20057"/>
                      <a:pt x="0" y="20057"/>
                      <a:pt x="0" y="20057"/>
                    </a:cubicBezTo>
                    <a:cubicBezTo>
                      <a:pt x="0" y="21017"/>
                      <a:pt x="899" y="21600"/>
                      <a:pt x="1800" y="21600"/>
                    </a:cubicBezTo>
                    <a:cubicBezTo>
                      <a:pt x="19799" y="21600"/>
                      <a:pt x="19799" y="21600"/>
                      <a:pt x="19799" y="21600"/>
                    </a:cubicBezTo>
                    <a:cubicBezTo>
                      <a:pt x="20701" y="21600"/>
                      <a:pt x="21600" y="21017"/>
                      <a:pt x="21600" y="20057"/>
                    </a:cubicBezTo>
                    <a:cubicBezTo>
                      <a:pt x="21600" y="7714"/>
                      <a:pt x="21600" y="7714"/>
                      <a:pt x="21600" y="7714"/>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sp>
        <p:nvSpPr>
          <p:cNvPr id="1598" name="矩形"/>
          <p:cNvSpPr txBox="1"/>
          <p:nvPr/>
        </p:nvSpPr>
        <p:spPr>
          <a:xfrm>
            <a:off x="2108199" y="1709418"/>
            <a:ext cx="217614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sz="1000">
                <a:solidFill>
                  <a:schemeClr val="accent3">
                    <a:lumOff val="44000"/>
                  </a:schemeClr>
                </a:solidFill>
                <a:latin typeface="思源黑体 Medium"/>
                <a:ea typeface="思源黑体 Medium"/>
                <a:cs typeface="思源黑体 Medium"/>
                <a:sym typeface="思源黑体 Medium"/>
              </a:defRPr>
            </a:lvl1pPr>
          </a:lstStyle>
          <a:p>
            <a:pPr/>
            <a:r>
              <a:t>输入您的内容输入您的内容输入您的内容输入您的内容输入您的内容输入您的内容输入您的内容</a:t>
            </a:r>
          </a:p>
        </p:txBody>
      </p:sp>
      <p:sp>
        <p:nvSpPr>
          <p:cNvPr id="1599" name="矩形"/>
          <p:cNvSpPr txBox="1"/>
          <p:nvPr/>
        </p:nvSpPr>
        <p:spPr>
          <a:xfrm>
            <a:off x="6365874" y="1715768"/>
            <a:ext cx="2176143"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sz="1000">
                <a:solidFill>
                  <a:schemeClr val="accent3">
                    <a:lumOff val="44000"/>
                  </a:schemeClr>
                </a:solidFill>
                <a:latin typeface="思源黑体 Medium"/>
                <a:ea typeface="思源黑体 Medium"/>
                <a:cs typeface="思源黑体 Medium"/>
                <a:sym typeface="思源黑体 Medium"/>
              </a:defRPr>
            </a:lvl1pPr>
          </a:lstStyle>
          <a:p>
            <a:pPr/>
            <a:r>
              <a:t>输入您的内容输入您的内容输入您的内容输入您的内容输入您的内容输入您的内容输入您的内容</a:t>
            </a:r>
          </a:p>
        </p:txBody>
      </p:sp>
      <p:sp>
        <p:nvSpPr>
          <p:cNvPr id="1600" name="矩形"/>
          <p:cNvSpPr txBox="1"/>
          <p:nvPr/>
        </p:nvSpPr>
        <p:spPr>
          <a:xfrm>
            <a:off x="625474" y="3321049"/>
            <a:ext cx="217614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50000"/>
              </a:lnSpc>
              <a:defRPr sz="1000">
                <a:solidFill>
                  <a:schemeClr val="accent3">
                    <a:lumOff val="44000"/>
                  </a:schemeClr>
                </a:solidFill>
                <a:latin typeface="思源黑体 Medium"/>
                <a:ea typeface="思源黑体 Medium"/>
                <a:cs typeface="思源黑体 Medium"/>
                <a:sym typeface="思源黑体 Medium"/>
              </a:defRPr>
            </a:lvl1pPr>
          </a:lstStyle>
          <a:p>
            <a:pPr/>
            <a:r>
              <a:t>输入您的内容输入您的内容输入您的内容输入您的内容输入您的内容输入您的内容输入您的内容</a:t>
            </a:r>
          </a:p>
        </p:txBody>
      </p:sp>
      <p:sp>
        <p:nvSpPr>
          <p:cNvPr id="1601" name="矩形"/>
          <p:cNvSpPr txBox="1"/>
          <p:nvPr/>
        </p:nvSpPr>
        <p:spPr>
          <a:xfrm>
            <a:off x="4883149" y="3327399"/>
            <a:ext cx="217614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50000"/>
              </a:lnSpc>
              <a:defRPr sz="1000">
                <a:solidFill>
                  <a:schemeClr val="accent3">
                    <a:lumOff val="44000"/>
                  </a:schemeClr>
                </a:solidFill>
                <a:latin typeface="思源黑体 Medium"/>
                <a:ea typeface="思源黑体 Medium"/>
                <a:cs typeface="思源黑体 Medium"/>
                <a:sym typeface="思源黑体 Medium"/>
              </a:defRPr>
            </a:lvl1pPr>
          </a:lstStyle>
          <a:p>
            <a:pPr/>
            <a:r>
              <a:t>容</a:t>
            </a:r>
          </a:p>
        </p:txBody>
      </p:sp>
      <p:pic>
        <p:nvPicPr>
          <p:cNvPr id="1602" name="图片" descr="图片"/>
          <p:cNvPicPr>
            <a:picLocks noChangeAspect="1"/>
          </p:cNvPicPr>
          <p:nvPr/>
        </p:nvPicPr>
        <p:blipFill>
          <a:blip r:embed="rId3">
            <a:extLst/>
          </a:blip>
          <a:stretch>
            <a:fillRect/>
          </a:stretch>
        </p:blipFill>
        <p:spPr>
          <a:xfrm>
            <a:off x="552440" y="712458"/>
            <a:ext cx="4128990" cy="2428819"/>
          </a:xfrm>
          <a:prstGeom prst="rect">
            <a:avLst/>
          </a:prstGeom>
          <a:ln w="12700">
            <a:miter lim="400000"/>
          </a:ln>
        </p:spPr>
      </p:pic>
      <p:pic>
        <p:nvPicPr>
          <p:cNvPr id="1603" name="图片" descr="图片"/>
          <p:cNvPicPr>
            <a:picLocks noChangeAspect="1"/>
          </p:cNvPicPr>
          <p:nvPr/>
        </p:nvPicPr>
        <p:blipFill>
          <a:blip r:embed="rId4">
            <a:extLst/>
          </a:blip>
          <a:stretch>
            <a:fillRect/>
          </a:stretch>
        </p:blipFill>
        <p:spPr>
          <a:xfrm>
            <a:off x="274314" y="3112722"/>
            <a:ext cx="5181522" cy="2072609"/>
          </a:xfrm>
          <a:prstGeom prst="rect">
            <a:avLst/>
          </a:prstGeom>
          <a:ln w="12700">
            <a:miter lim="400000"/>
          </a:ln>
        </p:spPr>
      </p:pic>
      <p:pic>
        <p:nvPicPr>
          <p:cNvPr id="1604" name="图片" descr="图片"/>
          <p:cNvPicPr>
            <a:picLocks noChangeAspect="1"/>
          </p:cNvPicPr>
          <p:nvPr/>
        </p:nvPicPr>
        <p:blipFill>
          <a:blip r:embed="rId5">
            <a:extLst/>
          </a:blip>
          <a:stretch>
            <a:fillRect/>
          </a:stretch>
        </p:blipFill>
        <p:spPr>
          <a:xfrm>
            <a:off x="4667177" y="1592555"/>
            <a:ext cx="4040654" cy="191269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78"/>
                                        </p:tgtEl>
                                        <p:attrNameLst>
                                          <p:attrName>style.visibility</p:attrName>
                                        </p:attrNameLst>
                                      </p:cBhvr>
                                      <p:to>
                                        <p:strVal val="visible"/>
                                      </p:to>
                                    </p:set>
                                    <p:animEffect filter="dissolve" transition="in">
                                      <p:cBhvr>
                                        <p:cTn id="7" dur="500"/>
                                        <p:tgtEl>
                                          <p:spTgt spid="1578"/>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591"/>
                                        </p:tgtEl>
                                        <p:attrNameLst>
                                          <p:attrName>style.visibility</p:attrName>
                                        </p:attrNameLst>
                                      </p:cBhvr>
                                      <p:to>
                                        <p:strVal val="visible"/>
                                      </p:to>
                                    </p:set>
                                    <p:anim calcmode="lin" valueType="num">
                                      <p:cBhvr>
                                        <p:cTn id="11" dur="1000" fill="hold"/>
                                        <p:tgtEl>
                                          <p:spTgt spid="1591"/>
                                        </p:tgtEl>
                                        <p:attrNameLst>
                                          <p:attrName>ppt_x</p:attrName>
                                        </p:attrNameLst>
                                      </p:cBhvr>
                                      <p:tavLst>
                                        <p:tav tm="0">
                                          <p:val>
                                            <p:strVal val="#ppt_x"/>
                                          </p:val>
                                        </p:tav>
                                        <p:tav tm="100000">
                                          <p:val>
                                            <p:strVal val="#ppt_x"/>
                                          </p:val>
                                        </p:tav>
                                      </p:tavLst>
                                    </p:anim>
                                    <p:anim calcmode="lin" valueType="num">
                                      <p:cBhvr>
                                        <p:cTn id="12" dur="1000" fill="hold"/>
                                        <p:tgtEl>
                                          <p:spTgt spid="159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Class="entr" nodeType="afterEffect" presetSubtype="4" presetID="2" grpId="3" fill="hold">
                                  <p:stCondLst>
                                    <p:cond delay="0"/>
                                  </p:stCondLst>
                                  <p:iterate type="el" backwards="0">
                                    <p:tmAbs val="0"/>
                                  </p:iterate>
                                  <p:childTnLst>
                                    <p:set>
                                      <p:cBhvr>
                                        <p:cTn id="15" fill="hold"/>
                                        <p:tgtEl>
                                          <p:spTgt spid="1597"/>
                                        </p:tgtEl>
                                        <p:attrNameLst>
                                          <p:attrName>style.visibility</p:attrName>
                                        </p:attrNameLst>
                                      </p:cBhvr>
                                      <p:to>
                                        <p:strVal val="visible"/>
                                      </p:to>
                                    </p:set>
                                    <p:anim calcmode="lin" valueType="num">
                                      <p:cBhvr>
                                        <p:cTn id="16" dur="1000" fill="hold"/>
                                        <p:tgtEl>
                                          <p:spTgt spid="1597"/>
                                        </p:tgtEl>
                                        <p:attrNameLst>
                                          <p:attrName>ppt_x</p:attrName>
                                        </p:attrNameLst>
                                      </p:cBhvr>
                                      <p:tavLst>
                                        <p:tav tm="0">
                                          <p:val>
                                            <p:strVal val="#ppt_x"/>
                                          </p:val>
                                        </p:tav>
                                        <p:tav tm="100000">
                                          <p:val>
                                            <p:strVal val="#ppt_x"/>
                                          </p:val>
                                        </p:tav>
                                      </p:tavLst>
                                    </p:anim>
                                    <p:anim calcmode="lin" valueType="num">
                                      <p:cBhvr>
                                        <p:cTn id="17" dur="1000" fill="hold"/>
                                        <p:tgtEl>
                                          <p:spTgt spid="1597"/>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Class="entr" nodeType="afterEffect" presetSubtype="4" presetID="2" grpId="4" fill="hold">
                                  <p:stCondLst>
                                    <p:cond delay="0"/>
                                  </p:stCondLst>
                                  <p:iterate type="el" backwards="0">
                                    <p:tmAbs val="0"/>
                                  </p:iterate>
                                  <p:childTnLst>
                                    <p:set>
                                      <p:cBhvr>
                                        <p:cTn id="20" fill="hold"/>
                                        <p:tgtEl>
                                          <p:spTgt spid="1585"/>
                                        </p:tgtEl>
                                        <p:attrNameLst>
                                          <p:attrName>style.visibility</p:attrName>
                                        </p:attrNameLst>
                                      </p:cBhvr>
                                      <p:to>
                                        <p:strVal val="visible"/>
                                      </p:to>
                                    </p:set>
                                    <p:anim calcmode="lin" valueType="num">
                                      <p:cBhvr>
                                        <p:cTn id="21" dur="1000" fill="hold"/>
                                        <p:tgtEl>
                                          <p:spTgt spid="1585"/>
                                        </p:tgtEl>
                                        <p:attrNameLst>
                                          <p:attrName>ppt_x</p:attrName>
                                        </p:attrNameLst>
                                      </p:cBhvr>
                                      <p:tavLst>
                                        <p:tav tm="0">
                                          <p:val>
                                            <p:strVal val="#ppt_x"/>
                                          </p:val>
                                        </p:tav>
                                        <p:tav tm="100000">
                                          <p:val>
                                            <p:strVal val="#ppt_x"/>
                                          </p:val>
                                        </p:tav>
                                      </p:tavLst>
                                    </p:anim>
                                    <p:anim calcmode="lin" valueType="num">
                                      <p:cBhvr>
                                        <p:cTn id="22" dur="1000" fill="hold"/>
                                        <p:tgtEl>
                                          <p:spTgt spid="1585"/>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Class="entr" nodeType="afterEffect" presetID="9" grpId="5" fill="hold">
                                  <p:stCondLst>
                                    <p:cond delay="0"/>
                                  </p:stCondLst>
                                  <p:iterate type="el" backwards="0">
                                    <p:tmAbs val="0"/>
                                  </p:iterate>
                                  <p:childTnLst>
                                    <p:set>
                                      <p:cBhvr>
                                        <p:cTn id="25" fill="hold"/>
                                        <p:tgtEl>
                                          <p:spTgt spid="1600"/>
                                        </p:tgtEl>
                                        <p:attrNameLst>
                                          <p:attrName>style.visibility</p:attrName>
                                        </p:attrNameLst>
                                      </p:cBhvr>
                                      <p:to>
                                        <p:strVal val="visible"/>
                                      </p:to>
                                    </p:set>
                                    <p:animEffect filter="dissolve" transition="in">
                                      <p:cBhvr>
                                        <p:cTn id="26" dur="500"/>
                                        <p:tgtEl>
                                          <p:spTgt spid="1600"/>
                                        </p:tgtEl>
                                      </p:cBhvr>
                                    </p:animEffect>
                                  </p:childTnLst>
                                </p:cTn>
                              </p:par>
                            </p:childTnLst>
                          </p:cTn>
                        </p:par>
                        <p:par>
                          <p:cTn id="27" fill="hold">
                            <p:stCondLst>
                              <p:cond delay="4000"/>
                            </p:stCondLst>
                            <p:childTnLst>
                              <p:par>
                                <p:cTn id="28" presetClass="entr" nodeType="afterEffect" presetID="9" grpId="6" fill="hold">
                                  <p:stCondLst>
                                    <p:cond delay="0"/>
                                  </p:stCondLst>
                                  <p:iterate type="el" backwards="0">
                                    <p:tmAbs val="0"/>
                                  </p:iterate>
                                  <p:childTnLst>
                                    <p:set>
                                      <p:cBhvr>
                                        <p:cTn id="29" fill="hold"/>
                                        <p:tgtEl>
                                          <p:spTgt spid="1601"/>
                                        </p:tgtEl>
                                        <p:attrNameLst>
                                          <p:attrName>style.visibility</p:attrName>
                                        </p:attrNameLst>
                                      </p:cBhvr>
                                      <p:to>
                                        <p:strVal val="visible"/>
                                      </p:to>
                                    </p:set>
                                    <p:animEffect filter="dissolve" transition="in">
                                      <p:cBhvr>
                                        <p:cTn id="30" dur="500"/>
                                        <p:tgtEl>
                                          <p:spTgt spid="1601"/>
                                        </p:tgtEl>
                                      </p:cBhvr>
                                    </p:animEffect>
                                  </p:childTnLst>
                                </p:cTn>
                              </p:par>
                            </p:childTnLst>
                          </p:cTn>
                        </p:par>
                        <p:par>
                          <p:cTn id="31" fill="hold">
                            <p:stCondLst>
                              <p:cond delay="4500"/>
                            </p:stCondLst>
                            <p:childTnLst>
                              <p:par>
                                <p:cTn id="32" presetClass="entr" nodeType="afterEffect" presetID="9" grpId="7" fill="hold">
                                  <p:stCondLst>
                                    <p:cond delay="0"/>
                                  </p:stCondLst>
                                  <p:iterate type="el" backwards="0">
                                    <p:tmAbs val="0"/>
                                  </p:iterate>
                                  <p:childTnLst>
                                    <p:set>
                                      <p:cBhvr>
                                        <p:cTn id="33" fill="hold"/>
                                        <p:tgtEl>
                                          <p:spTgt spid="1598"/>
                                        </p:tgtEl>
                                        <p:attrNameLst>
                                          <p:attrName>style.visibility</p:attrName>
                                        </p:attrNameLst>
                                      </p:cBhvr>
                                      <p:to>
                                        <p:strVal val="visible"/>
                                      </p:to>
                                    </p:set>
                                    <p:animEffect filter="dissolve" transition="in">
                                      <p:cBhvr>
                                        <p:cTn id="34" dur="500"/>
                                        <p:tgtEl>
                                          <p:spTgt spid="1598"/>
                                        </p:tgtEl>
                                      </p:cBhvr>
                                    </p:animEffect>
                                  </p:childTnLst>
                                </p:cTn>
                              </p:par>
                            </p:childTnLst>
                          </p:cTn>
                        </p:par>
                        <p:par>
                          <p:cTn id="35" fill="hold">
                            <p:stCondLst>
                              <p:cond delay="5000"/>
                            </p:stCondLst>
                            <p:childTnLst>
                              <p:par>
                                <p:cTn id="36" presetClass="entr" nodeType="afterEffect" presetID="9" grpId="8" fill="hold">
                                  <p:stCondLst>
                                    <p:cond delay="0"/>
                                  </p:stCondLst>
                                  <p:iterate type="el" backwards="0">
                                    <p:tmAbs val="0"/>
                                  </p:iterate>
                                  <p:childTnLst>
                                    <p:set>
                                      <p:cBhvr>
                                        <p:cTn id="37" fill="hold"/>
                                        <p:tgtEl>
                                          <p:spTgt spid="1599"/>
                                        </p:tgtEl>
                                        <p:attrNameLst>
                                          <p:attrName>style.visibility</p:attrName>
                                        </p:attrNameLst>
                                      </p:cBhvr>
                                      <p:to>
                                        <p:strVal val="visible"/>
                                      </p:to>
                                    </p:set>
                                    <p:animEffect filter="dissolve" transition="in">
                                      <p:cBhvr>
                                        <p:cTn id="38" dur="500"/>
                                        <p:tgtEl>
                                          <p:spTgt spid="15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1" grpId="2"/>
      <p:bldP build="whole" bldLvl="1" animBg="1" rev="0" advAuto="0" spid="1597" grpId="3"/>
      <p:bldP build="whole" bldLvl="1" animBg="1" rev="0" advAuto="0" spid="1600" grpId="5"/>
      <p:bldP build="whole" bldLvl="1" animBg="1" rev="0" advAuto="0" spid="1585" grpId="4"/>
      <p:bldP build="whole" bldLvl="1" animBg="1" rev="0" advAuto="0" spid="1601" grpId="6"/>
      <p:bldP build="whole" bldLvl="1" animBg="1" rev="0" advAuto="0" spid="1599" grpId="8"/>
      <p:bldP build="whole" bldLvl="1" animBg="1" rev="0" advAuto="0" spid="1598" grpId="7"/>
      <p:bldP build="whole" bldLvl="1" animBg="1" rev="0" advAuto="0" spid="1578"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8" name="文本框"/>
          <p:cNvSpPr txBox="1"/>
          <p:nvPr>
            <p:ph type="title"/>
          </p:nvPr>
        </p:nvSpPr>
        <p:spPr>
          <a:prstGeom prst="rect">
            <a:avLst/>
          </a:prstGeom>
        </p:spPr>
        <p:txBody>
          <a:bodyPr/>
          <a:lstStyle/>
          <a:p>
            <a:pPr defTabSz="365760">
              <a:defRPr sz="1200"/>
            </a:pPr>
          </a:p>
        </p:txBody>
      </p:sp>
      <p:sp>
        <p:nvSpPr>
          <p:cNvPr id="1609" name="文本框"/>
          <p:cNvSpPr txBox="1"/>
          <p:nvPr>
            <p:ph type="body" sz="quarter" idx="1"/>
          </p:nvPr>
        </p:nvSpPr>
        <p:spPr>
          <a:prstGeom prst="rect">
            <a:avLst/>
          </a:prstGeom>
        </p:spPr>
        <p:txBody>
          <a:bodyPr/>
          <a:lstStyle/>
          <a:p>
            <a:pPr marL="68580" indent="-68580" defTabSz="365760">
              <a:spcBef>
                <a:spcPts val="200"/>
              </a:spcBef>
              <a:defRPr sz="720"/>
            </a:pPr>
          </a:p>
        </p:txBody>
      </p:sp>
      <p:pic>
        <p:nvPicPr>
          <p:cNvPr id="1610" name="图片" descr="图片"/>
          <p:cNvPicPr>
            <a:picLocks noChangeAspect="1"/>
          </p:cNvPicPr>
          <p:nvPr/>
        </p:nvPicPr>
        <p:blipFill>
          <a:blip r:embed="rId3">
            <a:extLst/>
          </a:blip>
          <a:stretch>
            <a:fillRect/>
          </a:stretch>
        </p:blipFill>
        <p:spPr>
          <a:xfrm>
            <a:off x="-41910" y="22859"/>
            <a:ext cx="5090354" cy="1718318"/>
          </a:xfrm>
          <a:prstGeom prst="rect">
            <a:avLst/>
          </a:prstGeom>
          <a:ln w="12700">
            <a:miter lim="400000"/>
          </a:ln>
        </p:spPr>
      </p:pic>
      <p:pic>
        <p:nvPicPr>
          <p:cNvPr id="1611" name="图片" descr="图片"/>
          <p:cNvPicPr>
            <a:picLocks noChangeAspect="1"/>
          </p:cNvPicPr>
          <p:nvPr/>
        </p:nvPicPr>
        <p:blipFill>
          <a:blip r:embed="rId4">
            <a:extLst/>
          </a:blip>
          <a:stretch>
            <a:fillRect/>
          </a:stretch>
        </p:blipFill>
        <p:spPr>
          <a:xfrm>
            <a:off x="2956513" y="1053151"/>
            <a:ext cx="1843523" cy="4030360"/>
          </a:xfrm>
          <a:prstGeom prst="rect">
            <a:avLst/>
          </a:prstGeom>
          <a:ln w="12700">
            <a:miter lim="400000"/>
          </a:ln>
        </p:spPr>
      </p:pic>
      <p:pic>
        <p:nvPicPr>
          <p:cNvPr id="1612" name="图片" descr="图片"/>
          <p:cNvPicPr>
            <a:picLocks noChangeAspect="1"/>
          </p:cNvPicPr>
          <p:nvPr/>
        </p:nvPicPr>
        <p:blipFill>
          <a:blip r:embed="rId5">
            <a:extLst/>
          </a:blip>
          <a:stretch>
            <a:fillRect/>
          </a:stretch>
        </p:blipFill>
        <p:spPr>
          <a:xfrm>
            <a:off x="-15799" y="1750046"/>
            <a:ext cx="2964136" cy="3071897"/>
          </a:xfrm>
          <a:prstGeom prst="rect">
            <a:avLst/>
          </a:prstGeom>
          <a:ln w="12700">
            <a:miter lim="400000"/>
          </a:ln>
        </p:spPr>
      </p:pic>
      <p:pic>
        <p:nvPicPr>
          <p:cNvPr id="1613" name="图片" descr="图片"/>
          <p:cNvPicPr>
            <a:picLocks noChangeAspect="1"/>
          </p:cNvPicPr>
          <p:nvPr/>
        </p:nvPicPr>
        <p:blipFill>
          <a:blip r:embed="rId6">
            <a:extLst/>
          </a:blip>
          <a:stretch>
            <a:fillRect/>
          </a:stretch>
        </p:blipFill>
        <p:spPr>
          <a:xfrm>
            <a:off x="4894131" y="-14611"/>
            <a:ext cx="4251069" cy="5157124"/>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7" name="文本框"/>
          <p:cNvSpPr txBox="1"/>
          <p:nvPr>
            <p:ph type="title"/>
          </p:nvPr>
        </p:nvSpPr>
        <p:spPr>
          <a:prstGeom prst="rect">
            <a:avLst/>
          </a:prstGeom>
        </p:spPr>
        <p:txBody>
          <a:bodyPr/>
          <a:lstStyle/>
          <a:p>
            <a:pPr defTabSz="365760">
              <a:defRPr sz="1200"/>
            </a:pPr>
          </a:p>
        </p:txBody>
      </p:sp>
      <p:sp>
        <p:nvSpPr>
          <p:cNvPr id="1618" name="文本框"/>
          <p:cNvSpPr txBox="1"/>
          <p:nvPr>
            <p:ph type="body" sz="quarter" idx="1"/>
          </p:nvPr>
        </p:nvSpPr>
        <p:spPr>
          <a:prstGeom prst="rect">
            <a:avLst/>
          </a:prstGeom>
        </p:spPr>
        <p:txBody>
          <a:bodyPr/>
          <a:lstStyle/>
          <a:p>
            <a:pPr marL="68580" indent="-68580" defTabSz="365760">
              <a:spcBef>
                <a:spcPts val="200"/>
              </a:spcBef>
              <a:defRPr sz="720"/>
            </a:pPr>
          </a:p>
        </p:txBody>
      </p:sp>
      <p:sp>
        <p:nvSpPr>
          <p:cNvPr id="1619" name="文本框"/>
          <p:cNvSpPr txBox="1"/>
          <p:nvPr/>
        </p:nvSpPr>
        <p:spPr>
          <a:xfrm>
            <a:off x="330939" y="61307"/>
            <a:ext cx="8492119" cy="36398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solidFill>
                  <a:srgbClr val="111111"/>
                </a:solidFill>
                <a:latin typeface="Montserrat"/>
                <a:ea typeface="Montserrat"/>
                <a:cs typeface="Montserrat"/>
                <a:sym typeface="Montserrat"/>
              </a:defRPr>
            </a:pPr>
            <a:r>
              <a:rPr b="0">
                <a:latin typeface="宋体"/>
                <a:ea typeface="宋体"/>
                <a:cs typeface="宋体"/>
                <a:sym typeface="宋体"/>
              </a:rPr>
              <a:t>关于</a:t>
            </a:r>
            <a:r>
              <a:t>Julio Teixeira </a:t>
            </a:r>
            <a:r>
              <a:rPr b="0">
                <a:latin typeface="宋体"/>
                <a:ea typeface="宋体"/>
                <a:cs typeface="宋体"/>
                <a:sym typeface="宋体"/>
              </a:rPr>
              <a:t>博士，医学博士</a:t>
            </a:r>
          </a:p>
          <a:p>
            <a:pPr>
              <a:spcBef>
                <a:spcPts val="200"/>
              </a:spcBef>
              <a:defRPr sz="1200">
                <a:solidFill>
                  <a:srgbClr val="111111"/>
                </a:solidFill>
                <a:latin typeface="Roboto"/>
                <a:ea typeface="Roboto"/>
                <a:cs typeface="Roboto"/>
                <a:sym typeface="Roboto"/>
              </a:defRPr>
            </a:pPr>
            <a:r>
              <a:t>Julio Teixeira</a:t>
            </a:r>
            <a:r>
              <a:rPr>
                <a:latin typeface="宋体"/>
                <a:ea typeface="宋体"/>
                <a:cs typeface="宋体"/>
                <a:sym typeface="宋体"/>
              </a:rPr>
              <a:t>博士是纽约纽约的普通外科医生，隶属于</a:t>
            </a:r>
            <a:r>
              <a:t>Lenox Hill</a:t>
            </a:r>
            <a:r>
              <a:rPr>
                <a:latin typeface="宋体"/>
                <a:ea typeface="宋体"/>
                <a:cs typeface="宋体"/>
                <a:sym typeface="宋体"/>
              </a:rPr>
              <a:t>医院。他在坦普尔大学医学院获得医学学位，并在实践中工作了</a:t>
            </a:r>
            <a:r>
              <a:t>20</a:t>
            </a:r>
            <a:r>
              <a:rPr>
                <a:latin typeface="宋体"/>
                <a:ea typeface="宋体"/>
                <a:cs typeface="宋体"/>
                <a:sym typeface="宋体"/>
              </a:rPr>
              <a:t>多年。他是</a:t>
            </a:r>
            <a:r>
              <a:rPr>
                <a:latin typeface="Times New Roman"/>
                <a:ea typeface="Times New Roman"/>
                <a:cs typeface="Times New Roman"/>
                <a:sym typeface="Times New Roman"/>
              </a:rPr>
              <a:t>L</a:t>
            </a:r>
            <a:r>
              <a:rPr sz="900">
                <a:solidFill>
                  <a:srgbClr val="333333"/>
                </a:solidFill>
              </a:rPr>
              <a:t>.</a:t>
            </a:r>
            <a:r>
              <a:rPr u="sng">
                <a:solidFill>
                  <a:srgbClr val="0563C1"/>
                </a:solidFill>
                <a:uFill>
                  <a:solidFill>
                    <a:srgbClr val="0563C1"/>
                  </a:solidFill>
                </a:uFill>
                <a:hlinkClick r:id="rId3" invalidUrl="" action="" tgtFrame="" tooltip="" history="1" highlightClick="0" endSnd="0"/>
              </a:rPr>
              <a:t>enox Hill</a:t>
            </a:r>
            <a:r>
              <a:rPr u="sng">
                <a:solidFill>
                  <a:srgbClr val="0563C1"/>
                </a:solidFill>
                <a:uFill>
                  <a:solidFill>
                    <a:srgbClr val="0563C1"/>
                  </a:solidFill>
                </a:uFill>
                <a:latin typeface="宋体"/>
                <a:ea typeface="宋体"/>
                <a:cs typeface="宋体"/>
                <a:sym typeface="宋体"/>
                <a:hlinkClick r:id="rId3" invalidUrl="" action="" tgtFrame="" tooltip="" history="1" highlightClick="0" endSnd="0"/>
              </a:rPr>
              <a:t>医院</a:t>
            </a:r>
            <a:r>
              <a:rPr>
                <a:latin typeface="宋体"/>
                <a:ea typeface="宋体"/>
                <a:cs typeface="宋体"/>
                <a:sym typeface="宋体"/>
              </a:rPr>
              <a:t>的</a:t>
            </a:r>
            <a:r>
              <a:t>59</a:t>
            </a:r>
            <a:r>
              <a:rPr>
                <a:latin typeface="宋体"/>
                <a:ea typeface="宋体"/>
                <a:cs typeface="宋体"/>
                <a:sym typeface="宋体"/>
              </a:rPr>
              <a:t>名医生之一，专门从事普通外科。</a:t>
            </a:r>
            <a:endParaRPr>
              <a:latin typeface="Times New Roman"/>
              <a:ea typeface="Times New Roman"/>
              <a:cs typeface="Times New Roman"/>
              <a:sym typeface="Times New Roman"/>
            </a:endParaRPr>
          </a:p>
          <a:p>
            <a:pPr>
              <a:spcBef>
                <a:spcPts val="200"/>
              </a:spcBef>
              <a:defRPr sz="900">
                <a:solidFill>
                  <a:srgbClr val="333333"/>
                </a:solidFill>
                <a:latin typeface="Roboto"/>
                <a:ea typeface="Roboto"/>
                <a:cs typeface="Roboto"/>
                <a:sym typeface="Roboto"/>
              </a:defRPr>
            </a:pPr>
            <a:r>
              <a:t>Lenox Hill Hospital in New York, N.Y. is rated high performing in 6 adult specialties and 5 procedures and conditions. It is a general medical and surgical facility. It scored high in patient safety, demonstrating commitment to reducing accidents and medical mistakes. It is a teaching hospital.</a:t>
            </a:r>
            <a:endParaRPr sz="1200">
              <a:solidFill>
                <a:srgbClr val="111111"/>
              </a:solidFill>
              <a:latin typeface="Times New Roman"/>
              <a:ea typeface="Times New Roman"/>
              <a:cs typeface="Times New Roman"/>
              <a:sym typeface="Times New Roman"/>
            </a:endParaRPr>
          </a:p>
          <a:p>
            <a:pPr>
              <a:defRPr b="1" sz="1000">
                <a:solidFill>
                  <a:srgbClr val="111111"/>
                </a:solidFill>
                <a:latin typeface="Montserrat"/>
                <a:ea typeface="Montserrat"/>
                <a:cs typeface="Montserrat"/>
                <a:sym typeface="Montserrat"/>
              </a:defRPr>
            </a:pPr>
            <a:r>
              <a:rPr b="0">
                <a:latin typeface="宋体"/>
                <a:ea typeface="宋体"/>
                <a:cs typeface="宋体"/>
                <a:sym typeface="宋体"/>
              </a:rPr>
              <a:t>什么是</a:t>
            </a:r>
            <a:r>
              <a:rPr>
                <a:latin typeface="Times New Roman"/>
                <a:ea typeface="Times New Roman"/>
                <a:cs typeface="Times New Roman"/>
                <a:sym typeface="Times New Roman"/>
              </a:rPr>
              <a:t>JULIO TEIXERIA</a:t>
            </a:r>
            <a:r>
              <a:rPr b="0">
                <a:latin typeface="宋体"/>
                <a:ea typeface="宋体"/>
                <a:cs typeface="宋体"/>
                <a:sym typeface="宋体"/>
              </a:rPr>
              <a:t>博士的</a:t>
            </a:r>
            <a:r>
              <a:t> </a:t>
            </a:r>
            <a:r>
              <a:rPr b="0">
                <a:latin typeface="宋体"/>
                <a:ea typeface="宋体"/>
                <a:cs typeface="宋体"/>
                <a:sym typeface="宋体"/>
              </a:rPr>
              <a:t>专业？</a:t>
            </a:r>
          </a:p>
          <a:p>
            <a:pPr>
              <a:defRPr b="1" cap="all" spc="35" sz="1000">
                <a:solidFill>
                  <a:srgbClr val="666666"/>
                </a:solidFill>
                <a:latin typeface="Roboto"/>
                <a:ea typeface="Roboto"/>
                <a:cs typeface="Roboto"/>
                <a:sym typeface="Roboto"/>
              </a:defRPr>
            </a:pPr>
            <a:r>
              <a:rPr b="0">
                <a:latin typeface="宋体"/>
                <a:ea typeface="宋体"/>
                <a:cs typeface="宋体"/>
                <a:sym typeface="宋体"/>
              </a:rPr>
              <a:t>专业</a:t>
            </a:r>
          </a:p>
          <a:p>
            <a:pPr>
              <a:defRPr b="1" sz="1000">
                <a:latin typeface="Roboto"/>
                <a:ea typeface="Roboto"/>
                <a:cs typeface="Roboto"/>
                <a:sym typeface="Roboto"/>
              </a:defRPr>
            </a:pPr>
            <a:r>
              <a:rPr b="0" u="sng">
                <a:solidFill>
                  <a:srgbClr val="0563C1"/>
                </a:solidFill>
                <a:uFill>
                  <a:solidFill>
                    <a:srgbClr val="0563C1"/>
                  </a:solidFill>
                </a:uFill>
                <a:latin typeface="宋体"/>
                <a:ea typeface="宋体"/>
                <a:cs typeface="宋体"/>
                <a:sym typeface="宋体"/>
                <a:hlinkClick r:id="rId4" invalidUrl="" action="" tgtFrame="" tooltip="" history="1" highlightClick="0" endSnd="0"/>
              </a:rPr>
              <a:t>普通外科</a:t>
            </a:r>
            <a:endParaRPr>
              <a:solidFill>
                <a:srgbClr val="111111"/>
              </a:solidFill>
              <a:latin typeface="Montserrat"/>
              <a:ea typeface="Montserrat"/>
              <a:cs typeface="Montserrat"/>
              <a:sym typeface="Montserrat"/>
            </a:endParaRPr>
          </a:p>
          <a:p>
            <a:pPr>
              <a:spcBef>
                <a:spcPts val="200"/>
              </a:spcBef>
              <a:defRPr sz="1000">
                <a:solidFill>
                  <a:srgbClr val="666666"/>
                </a:solidFill>
                <a:latin typeface="Roboto"/>
                <a:ea typeface="Roboto"/>
                <a:cs typeface="Roboto"/>
                <a:sym typeface="Roboto"/>
              </a:defRPr>
            </a:pPr>
            <a:r>
              <a:rPr>
                <a:latin typeface="宋体"/>
                <a:ea typeface="宋体"/>
                <a:cs typeface="宋体"/>
                <a:sym typeface="宋体"/>
              </a:rPr>
              <a:t>外科医生进行修复或移除受损或患病的组织。普通外科医生专注于腹部器官，包括胃和结肠。许多外科医生专注于身体的特定条件或区域，包括</a:t>
            </a:r>
            <a:r>
              <a:rPr u="sng">
                <a:solidFill>
                  <a:srgbClr val="0563C1"/>
                </a:solidFill>
                <a:uFill>
                  <a:solidFill>
                    <a:srgbClr val="0563C1"/>
                  </a:solidFill>
                </a:uFill>
                <a:latin typeface="宋体"/>
                <a:ea typeface="宋体"/>
                <a:cs typeface="宋体"/>
                <a:sym typeface="宋体"/>
                <a:hlinkClick r:id="rId5" invalidUrl="" action="" tgtFrame="" tooltip="" history="1" highlightClick="0" endSnd="0"/>
              </a:rPr>
              <a:t>血管外科医生</a:t>
            </a:r>
            <a:r>
              <a:rPr>
                <a:latin typeface="宋体"/>
                <a:ea typeface="宋体"/>
                <a:cs typeface="宋体"/>
                <a:sym typeface="宋体"/>
              </a:rPr>
              <a:t>，</a:t>
            </a:r>
            <a:r>
              <a:rPr u="sng">
                <a:solidFill>
                  <a:srgbClr val="0563C1"/>
                </a:solidFill>
                <a:uFill>
                  <a:solidFill>
                    <a:srgbClr val="0563C1"/>
                  </a:solidFill>
                </a:uFill>
                <a:latin typeface="宋体"/>
                <a:ea typeface="宋体"/>
                <a:cs typeface="宋体"/>
                <a:sym typeface="宋体"/>
                <a:hlinkClick r:id="rId6" invalidUrl="" action="" tgtFrame="" tooltip="" history="1" highlightClick="0" endSnd="0"/>
              </a:rPr>
              <a:t>神经外科医生</a:t>
            </a:r>
            <a:r>
              <a:rPr>
                <a:latin typeface="宋体"/>
                <a:ea typeface="宋体"/>
                <a:cs typeface="宋体"/>
                <a:sym typeface="宋体"/>
              </a:rPr>
              <a:t>，</a:t>
            </a:r>
            <a:r>
              <a:rPr u="sng">
                <a:solidFill>
                  <a:srgbClr val="0563C1"/>
                </a:solidFill>
                <a:uFill>
                  <a:solidFill>
                    <a:srgbClr val="0563C1"/>
                  </a:solidFill>
                </a:uFill>
                <a:latin typeface="宋体"/>
                <a:ea typeface="宋体"/>
                <a:cs typeface="宋体"/>
                <a:sym typeface="宋体"/>
                <a:hlinkClick r:id="rId7" invalidUrl="" action="" tgtFrame="" tooltip="" history="1" highlightClick="0" endSnd="0"/>
              </a:rPr>
              <a:t>胸外科医生</a:t>
            </a:r>
            <a:r>
              <a:rPr>
                <a:latin typeface="宋体"/>
                <a:ea typeface="宋体"/>
                <a:cs typeface="宋体"/>
                <a:sym typeface="宋体"/>
              </a:rPr>
              <a:t>，</a:t>
            </a:r>
            <a:r>
              <a:rPr u="sng">
                <a:solidFill>
                  <a:srgbClr val="0563C1"/>
                </a:solidFill>
                <a:uFill>
                  <a:solidFill>
                    <a:srgbClr val="0563C1"/>
                  </a:solidFill>
                </a:uFill>
                <a:latin typeface="宋体"/>
                <a:ea typeface="宋体"/>
                <a:cs typeface="宋体"/>
                <a:sym typeface="宋体"/>
                <a:hlinkClick r:id="rId8" invalidUrl="" action="" tgtFrame="" tooltip="" history="1" highlightClick="0" endSnd="0"/>
              </a:rPr>
              <a:t>整形外科医生</a:t>
            </a:r>
            <a:r>
              <a:rPr>
                <a:latin typeface="宋体"/>
                <a:ea typeface="宋体"/>
                <a:cs typeface="宋体"/>
                <a:sym typeface="宋体"/>
              </a:rPr>
              <a:t>，</a:t>
            </a:r>
            <a:r>
              <a:rPr u="sng">
                <a:solidFill>
                  <a:srgbClr val="0563C1"/>
                </a:solidFill>
                <a:uFill>
                  <a:solidFill>
                    <a:srgbClr val="0563C1"/>
                  </a:solidFill>
                </a:uFill>
                <a:latin typeface="宋体"/>
                <a:ea typeface="宋体"/>
                <a:cs typeface="宋体"/>
                <a:sym typeface="宋体"/>
                <a:hlinkClick r:id="rId9" invalidUrl="" action="" tgtFrame="" tooltip="" history="1" highlightClick="0" endSnd="0"/>
              </a:rPr>
              <a:t>结肠和直肠外科医生</a:t>
            </a:r>
            <a:r>
              <a:rPr>
                <a:latin typeface="宋体"/>
                <a:ea typeface="宋体"/>
                <a:cs typeface="宋体"/>
                <a:sym typeface="宋体"/>
              </a:rPr>
              <a:t>，</a:t>
            </a:r>
            <a:r>
              <a:rPr u="sng">
                <a:solidFill>
                  <a:srgbClr val="0563C1"/>
                </a:solidFill>
                <a:uFill>
                  <a:solidFill>
                    <a:srgbClr val="0563C1"/>
                  </a:solidFill>
                </a:uFill>
                <a:latin typeface="宋体"/>
                <a:ea typeface="宋体"/>
                <a:cs typeface="宋体"/>
                <a:sym typeface="宋体"/>
                <a:hlinkClick r:id="rId10" invalidUrl="" action="" tgtFrame="" tooltip="" history="1" highlightClick="0" endSnd="0"/>
              </a:rPr>
              <a:t>手外科医生</a:t>
            </a:r>
            <a:r>
              <a:rPr>
                <a:latin typeface="宋体"/>
                <a:ea typeface="宋体"/>
                <a:cs typeface="宋体"/>
                <a:sym typeface="宋体"/>
              </a:rPr>
              <a:t>和</a:t>
            </a:r>
            <a:r>
              <a:rPr u="sng">
                <a:solidFill>
                  <a:srgbClr val="0563C1"/>
                </a:solidFill>
                <a:uFill>
                  <a:solidFill>
                    <a:srgbClr val="0563C1"/>
                  </a:solidFill>
                </a:uFill>
                <a:latin typeface="宋体"/>
                <a:ea typeface="宋体"/>
                <a:cs typeface="宋体"/>
                <a:sym typeface="宋体"/>
                <a:hlinkClick r:id="rId11" invalidUrl="" action="" tgtFrame="" tooltip="" history="1" highlightClick="0" endSnd="0"/>
              </a:rPr>
              <a:t>整形外科医生</a:t>
            </a:r>
            <a:r>
              <a:rPr>
                <a:latin typeface="宋体"/>
                <a:ea typeface="宋体"/>
                <a:cs typeface="宋体"/>
                <a:sym typeface="宋体"/>
              </a:rPr>
              <a:t>。</a:t>
            </a:r>
          </a:p>
          <a:p>
            <a:pPr>
              <a:defRPr b="1" sz="1100">
                <a:solidFill>
                  <a:srgbClr val="111111"/>
                </a:solidFill>
                <a:latin typeface="Montserrat"/>
                <a:ea typeface="Montserrat"/>
                <a:cs typeface="Montserrat"/>
                <a:sym typeface="Montserrat"/>
              </a:defRPr>
            </a:pPr>
            <a:r>
              <a:rPr b="0">
                <a:latin typeface="宋体"/>
                <a:ea typeface="宋体"/>
                <a:cs typeface="宋体"/>
                <a:sym typeface="宋体"/>
              </a:rPr>
              <a:t>奖项，荣誉和认可</a:t>
            </a:r>
          </a:p>
          <a:p>
            <a:pPr>
              <a:defRPr b="1" sz="1100">
                <a:solidFill>
                  <a:srgbClr val="111111"/>
                </a:solidFill>
                <a:latin typeface="Montserrat"/>
                <a:ea typeface="Montserrat"/>
                <a:cs typeface="Montserrat"/>
                <a:sym typeface="Montserrat"/>
              </a:defRPr>
            </a:pPr>
            <a:r>
              <a:t>ACS</a:t>
            </a:r>
            <a:r>
              <a:rPr b="0">
                <a:latin typeface="宋体"/>
                <a:ea typeface="宋体"/>
                <a:cs typeface="宋体"/>
                <a:sym typeface="宋体"/>
              </a:rPr>
              <a:t>研究员</a:t>
            </a:r>
          </a:p>
          <a:p>
            <a:pPr>
              <a:defRPr b="1" sz="1100">
                <a:solidFill>
                  <a:srgbClr val="111111"/>
                </a:solidFill>
                <a:latin typeface="Montserrat"/>
                <a:ea typeface="Montserrat"/>
                <a:cs typeface="Montserrat"/>
                <a:sym typeface="Montserrat"/>
              </a:defRPr>
            </a:pPr>
            <a:r>
              <a:rPr b="0">
                <a:latin typeface="宋体"/>
                <a:ea typeface="宋体"/>
                <a:cs typeface="宋体"/>
                <a:sym typeface="宋体"/>
              </a:rPr>
              <a:t>出版物</a:t>
            </a:r>
            <a:r>
              <a:rPr>
                <a:latin typeface="Times New Roman"/>
                <a:ea typeface="Times New Roman"/>
                <a:cs typeface="Times New Roman"/>
                <a:sym typeface="Times New Roman"/>
              </a:rPr>
              <a:t> </a:t>
            </a:r>
            <a:r>
              <a:rPr b="0" sz="100">
                <a:latin typeface="宋体"/>
                <a:ea typeface="宋体"/>
                <a:cs typeface="宋体"/>
                <a:sym typeface="宋体"/>
              </a:rPr>
              <a:t>出版物</a:t>
            </a:r>
            <a:r>
              <a:rPr b="0" sz="900">
                <a:latin typeface="宋体"/>
                <a:ea typeface="宋体"/>
                <a:cs typeface="宋体"/>
                <a:sym typeface="宋体"/>
              </a:rPr>
              <a:t>应激超声心动图在肥胖，病态肥胖和超级肥胖患者中用于减肥手术的可行性和预后价值。</a:t>
            </a:r>
            <a:endParaRPr sz="900">
              <a:latin typeface="Times New Roman"/>
              <a:ea typeface="Times New Roman"/>
              <a:cs typeface="Times New Roman"/>
              <a:sym typeface="Times New Roman"/>
            </a:endParaRPr>
          </a:p>
          <a:p>
            <a:pPr>
              <a:defRPr b="1" sz="100">
                <a:solidFill>
                  <a:srgbClr val="111111"/>
                </a:solidFill>
                <a:latin typeface="Montserrat"/>
                <a:ea typeface="Montserrat"/>
                <a:cs typeface="Montserrat"/>
                <a:sym typeface="Montserrat"/>
              </a:defRPr>
            </a:pPr>
          </a:p>
          <a:p>
            <a:pPr>
              <a:spcBef>
                <a:spcPts val="500"/>
              </a:spcBef>
              <a:defRPr b="1" sz="900">
                <a:solidFill>
                  <a:srgbClr val="111111"/>
                </a:solidFill>
                <a:latin typeface="Roboto"/>
                <a:ea typeface="Roboto"/>
                <a:cs typeface="Roboto"/>
                <a:sym typeface="Roboto"/>
              </a:defRPr>
            </a:pPr>
            <a:r>
              <a:t>20-45</a:t>
            </a:r>
            <a:r>
              <a:rPr b="0">
                <a:latin typeface="宋体"/>
                <a:ea typeface="宋体"/>
                <a:cs typeface="宋体"/>
                <a:sym typeface="宋体"/>
              </a:rPr>
              <a:t>岁妇女短期体重减轻与减肥手术后</a:t>
            </a:r>
            <a:r>
              <a:t>55-65</a:t>
            </a:r>
            <a:r>
              <a:rPr b="0">
                <a:latin typeface="宋体"/>
                <a:ea typeface="宋体"/>
                <a:cs typeface="宋体"/>
                <a:sym typeface="宋体"/>
              </a:rPr>
              <a:t>岁年龄相比有所增加</a:t>
            </a:r>
            <a:endParaRPr>
              <a:latin typeface="Times New Roman"/>
              <a:ea typeface="Times New Roman"/>
              <a:cs typeface="Times New Roman"/>
              <a:sym typeface="Times New Roman"/>
            </a:endParaRPr>
          </a:p>
          <a:p>
            <a:pPr>
              <a:spcBef>
                <a:spcPts val="500"/>
              </a:spcBef>
              <a:defRPr b="1" sz="100">
                <a:solidFill>
                  <a:srgbClr val="111111"/>
                </a:solidFill>
                <a:latin typeface="Roboto"/>
                <a:ea typeface="Roboto"/>
                <a:cs typeface="Roboto"/>
                <a:sym typeface="Roboto"/>
              </a:defRPr>
            </a:pPr>
          </a:p>
          <a:p>
            <a:pPr>
              <a:defRPr b="1" sz="1100">
                <a:solidFill>
                  <a:srgbClr val="111111"/>
                </a:solidFill>
                <a:latin typeface="Montserrat"/>
                <a:ea typeface="Montserrat"/>
                <a:cs typeface="Montserrat"/>
                <a:sym typeface="Montserrat"/>
              </a:defRPr>
            </a:pPr>
          </a:p>
          <a:p>
            <a:pPr>
              <a:defRPr b="1" cap="all" spc="35" sz="1000">
                <a:solidFill>
                  <a:srgbClr val="666666"/>
                </a:solidFill>
                <a:latin typeface="Roboto"/>
                <a:ea typeface="Roboto"/>
                <a:cs typeface="Roboto"/>
                <a:sym typeface="Roboto"/>
              </a:defRPr>
            </a:pPr>
          </a:p>
          <a:p>
            <a:pPr>
              <a:spcBef>
                <a:spcPts val="200"/>
              </a:spcBef>
              <a:defRPr sz="1200">
                <a:solidFill>
                  <a:srgbClr val="111111"/>
                </a:solidFill>
                <a:latin typeface="Roboto"/>
                <a:ea typeface="Roboto"/>
                <a:cs typeface="Roboto"/>
                <a:sym typeface="Roboto"/>
              </a:defRPr>
            </a:pPr>
          </a:p>
        </p:txBody>
      </p:sp>
      <p:pic>
        <p:nvPicPr>
          <p:cNvPr id="1620" name="图片" descr="图片"/>
          <p:cNvPicPr>
            <a:picLocks noChangeAspect="1"/>
          </p:cNvPicPr>
          <p:nvPr/>
        </p:nvPicPr>
        <p:blipFill>
          <a:blip r:embed="rId12">
            <a:extLst/>
          </a:blip>
          <a:stretch>
            <a:fillRect/>
          </a:stretch>
        </p:blipFill>
        <p:spPr>
          <a:xfrm>
            <a:off x="4137595" y="2480272"/>
            <a:ext cx="4755522" cy="2587231"/>
          </a:xfrm>
          <a:prstGeom prst="rect">
            <a:avLst/>
          </a:prstGeom>
          <a:ln w="12700">
            <a:miter lim="400000"/>
          </a:ln>
        </p:spPr>
      </p:pic>
      <p:pic>
        <p:nvPicPr>
          <p:cNvPr id="1621" name="图片" descr="图片"/>
          <p:cNvPicPr>
            <a:picLocks noChangeAspect="1"/>
          </p:cNvPicPr>
          <p:nvPr/>
        </p:nvPicPr>
        <p:blipFill>
          <a:blip r:embed="rId13">
            <a:extLst/>
          </a:blip>
          <a:stretch>
            <a:fillRect/>
          </a:stretch>
        </p:blipFill>
        <p:spPr>
          <a:xfrm>
            <a:off x="682603" y="3037903"/>
            <a:ext cx="1839765" cy="202074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5" name="文本框"/>
          <p:cNvSpPr txBox="1"/>
          <p:nvPr>
            <p:ph type="title" idx="4294967295"/>
          </p:nvPr>
        </p:nvSpPr>
        <p:spPr>
          <a:xfrm>
            <a:off x="0" y="0"/>
            <a:ext cx="1270" cy="1270"/>
          </a:xfrm>
          <a:prstGeom prst="rect">
            <a:avLst/>
          </a:prstGeom>
        </p:spPr>
        <p:txBody>
          <a:bodyPr anchor="t"/>
          <a:lstStyle/>
          <a:p>
            <a:pPr defTabSz="365760">
              <a:defRPr sz="1200"/>
            </a:pPr>
          </a:p>
        </p:txBody>
      </p:sp>
      <p:sp>
        <p:nvSpPr>
          <p:cNvPr id="1626" name="文本框"/>
          <p:cNvSpPr txBox="1"/>
          <p:nvPr>
            <p:ph type="body" sz="quarter" idx="4294967295"/>
          </p:nvPr>
        </p:nvSpPr>
        <p:spPr>
          <a:xfrm>
            <a:off x="-94213" y="0"/>
            <a:ext cx="94213" cy="1270"/>
          </a:xfrm>
          <a:prstGeom prst="rect">
            <a:avLst/>
          </a:prstGeom>
        </p:spPr>
        <p:txBody>
          <a:bodyPr/>
          <a:lstStyle/>
          <a:p>
            <a:pPr marL="68580" indent="-68580" defTabSz="365760">
              <a:spcBef>
                <a:spcPts val="200"/>
              </a:spcBef>
              <a:defRPr sz="720"/>
            </a:pPr>
          </a:p>
        </p:txBody>
      </p:sp>
      <p:sp>
        <p:nvSpPr>
          <p:cNvPr id="1627" name="文本框"/>
          <p:cNvSpPr txBox="1"/>
          <p:nvPr/>
        </p:nvSpPr>
        <p:spPr>
          <a:xfrm>
            <a:off x="711591" y="557344"/>
            <a:ext cx="3754016" cy="387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defRPr sz="1600">
                <a:solidFill>
                  <a:srgbClr val="5C6BC0"/>
                </a:solidFill>
                <a:latin typeface="-apple-system"/>
                <a:ea typeface="-apple-system"/>
                <a:cs typeface="-apple-system"/>
                <a:sym typeface="-apple-system"/>
              </a:defRPr>
            </a:pPr>
            <a:r>
              <a:rPr>
                <a:latin typeface="宋体"/>
                <a:ea typeface="宋体"/>
                <a:cs typeface="宋体"/>
                <a:sym typeface="宋体"/>
              </a:rPr>
              <a:t>泌尿科医师</a:t>
            </a:r>
            <a:r>
              <a:t>DR.JUDE BARBERA 6465225481 FAMOUS UROLOGIST</a:t>
            </a:r>
          </a:p>
          <a:p>
            <a:pPr>
              <a:defRPr sz="800">
                <a:solidFill>
                  <a:srgbClr val="424242"/>
                </a:solidFill>
                <a:latin typeface="-apple-system"/>
                <a:ea typeface="-apple-system"/>
                <a:cs typeface="-apple-system"/>
                <a:sym typeface="-apple-system"/>
              </a:defRPr>
            </a:pPr>
            <a:r>
              <a:rPr>
                <a:latin typeface="宋体"/>
                <a:ea typeface="宋体"/>
                <a:cs typeface="宋体"/>
                <a:sym typeface="宋体"/>
              </a:rPr>
              <a:t>泌尿科医生是一名医生，专门诊断和治疗影响男性生殖系统的病症，以及男性和女性的尿道。</a:t>
            </a:r>
            <a:r>
              <a:rPr sz="900">
                <a:solidFill>
                  <a:srgbClr val="545454"/>
                </a:solidFill>
                <a:latin typeface="宋体"/>
                <a:ea typeface="宋体"/>
                <a:cs typeface="宋体"/>
                <a:sym typeface="宋体"/>
              </a:rPr>
              <a:t>我们的主要外科医生提供精确护理，以便于愈合和快速恢复活动</a:t>
            </a:r>
            <a:endParaRPr sz="900">
              <a:solidFill>
                <a:srgbClr val="545454"/>
              </a:solidFill>
              <a:latin typeface="Times New Roman"/>
              <a:ea typeface="Times New Roman"/>
              <a:cs typeface="Times New Roman"/>
              <a:sym typeface="Times New Roman"/>
            </a:endParaRPr>
          </a:p>
          <a:p>
            <a:pPr>
              <a:defRPr sz="900">
                <a:solidFill>
                  <a:srgbClr val="545454"/>
                </a:solidFill>
                <a:latin typeface="PT Sans"/>
                <a:ea typeface="PT Sans"/>
                <a:cs typeface="PT Sans"/>
                <a:sym typeface="PT Sans"/>
              </a:defRPr>
            </a:pPr>
            <a:r>
              <a:rPr>
                <a:latin typeface="宋体"/>
                <a:ea typeface="宋体"/>
                <a:cs typeface="宋体"/>
                <a:sym typeface="宋体"/>
              </a:rPr>
              <a:t>前列腺切除术的主要外科医生实现了持续高的癌症控制率，保持尿失禁和勃起功能。对组织损伤较小，恢复速度也更快。</a:t>
            </a:r>
            <a:br>
              <a:rPr>
                <a:latin typeface="宋体"/>
                <a:ea typeface="宋体"/>
                <a:cs typeface="宋体"/>
                <a:sym typeface="宋体"/>
              </a:rPr>
            </a:br>
            <a:r>
              <a:rPr sz="800">
                <a:solidFill>
                  <a:srgbClr val="424242"/>
                </a:solidFill>
                <a:latin typeface="宋体"/>
                <a:ea typeface="宋体"/>
                <a:cs typeface="宋体"/>
                <a:sym typeface="宋体"/>
              </a:rPr>
              <a:t>这些医生覆盖肾脏，输尿管，膀胱，肾上腺，尿道和男性生殖器官，包括睾丸，附睾，输精管，精囊，前列腺和阴茎。泌尿科医生治疗的一些常见疾病是尿路感染（</a:t>
            </a:r>
            <a:r>
              <a:rPr sz="800">
                <a:solidFill>
                  <a:srgbClr val="424242"/>
                </a:solidFill>
                <a:latin typeface="-apple-system"/>
                <a:ea typeface="-apple-system"/>
                <a:cs typeface="-apple-system"/>
                <a:sym typeface="-apple-system"/>
              </a:rPr>
              <a:t>UTI</a:t>
            </a:r>
            <a:r>
              <a:rPr sz="800">
                <a:solidFill>
                  <a:srgbClr val="424242"/>
                </a:solidFill>
                <a:latin typeface="宋体"/>
                <a:ea typeface="宋体"/>
                <a:cs typeface="宋体"/>
                <a:sym typeface="宋体"/>
              </a:rPr>
              <a:t>），压力性尿失禁，良性前列腺增生，肾结石，勃起功能障碍，肾癌，前列腺癌，睾丸癌和膀胱炎。这些泌尿科专家也进行输精管切除术和输精管切除术。</a:t>
            </a:r>
            <a:endParaRPr sz="800">
              <a:solidFill>
                <a:srgbClr val="424242"/>
              </a:solidFill>
              <a:latin typeface="-apple-system"/>
              <a:ea typeface="-apple-system"/>
              <a:cs typeface="-apple-system"/>
              <a:sym typeface="-apple-system"/>
            </a:endParaRPr>
          </a:p>
          <a:p>
            <a:pPr>
              <a:defRPr sz="800">
                <a:solidFill>
                  <a:srgbClr val="424242"/>
                </a:solidFill>
                <a:latin typeface="-apple-system"/>
                <a:ea typeface="-apple-system"/>
                <a:cs typeface="-apple-system"/>
                <a:sym typeface="-apple-system"/>
              </a:defRPr>
            </a:pPr>
          </a:p>
          <a:p>
            <a:pPr>
              <a:spcBef>
                <a:spcPts val="400"/>
              </a:spcBef>
              <a:defRPr>
                <a:solidFill>
                  <a:srgbClr val="5C6BC0"/>
                </a:solidFill>
                <a:latin typeface="-apple-system"/>
                <a:ea typeface="-apple-system"/>
                <a:cs typeface="-apple-system"/>
                <a:sym typeface="-apple-system"/>
              </a:defRPr>
            </a:pPr>
            <a:r>
              <a:t>Urologists</a:t>
            </a:r>
          </a:p>
          <a:p>
            <a:pPr>
              <a:defRPr sz="800">
                <a:solidFill>
                  <a:srgbClr val="424242"/>
                </a:solidFill>
                <a:latin typeface="-apple-system"/>
                <a:ea typeface="-apple-system"/>
                <a:cs typeface="-apple-system"/>
                <a:sym typeface="-apple-system"/>
              </a:defRPr>
            </a:pPr>
            <a:r>
              <a:t>A urologist is a physician who specializes in diagnosing and treating conditions affecting the male reproductive system, as well as the urinary tracts of both males and females.</a:t>
            </a:r>
            <a:br/>
            <a:r>
              <a:t>These doctors cover the kidneys, ureter, urinary bladder, adrenal glands, urethra, and the male reproductive organs which include the testes, epididymis, vas deferens, seminal vesicles, prostate and penis. Some common disorders that urologists treat are urinary tract infections (UTI), stress incontinence, benign prostatic hyperplasia, kidney stones, erectile dysfunction, kidney cancer, prostate cancer, testicular cancer, and cystitis. These urological specialists also perform vasectomies and vasectomy reversals.</a:t>
            </a:r>
          </a:p>
        </p:txBody>
      </p:sp>
      <p:pic>
        <p:nvPicPr>
          <p:cNvPr id="1628" name="图片" descr="图片"/>
          <p:cNvPicPr>
            <a:picLocks noChangeAspect="1"/>
          </p:cNvPicPr>
          <p:nvPr/>
        </p:nvPicPr>
        <p:blipFill>
          <a:blip r:embed="rId3">
            <a:extLst/>
          </a:blip>
          <a:stretch>
            <a:fillRect/>
          </a:stretch>
        </p:blipFill>
        <p:spPr>
          <a:xfrm>
            <a:off x="4800525" y="2731728"/>
            <a:ext cx="3874037" cy="2179146"/>
          </a:xfrm>
          <a:prstGeom prst="rect">
            <a:avLst/>
          </a:prstGeom>
          <a:ln w="12700">
            <a:miter lim="400000"/>
          </a:ln>
        </p:spPr>
      </p:pic>
      <p:pic>
        <p:nvPicPr>
          <p:cNvPr id="1629" name="图片" descr="图片"/>
          <p:cNvPicPr>
            <a:picLocks noChangeAspect="1"/>
          </p:cNvPicPr>
          <p:nvPr/>
        </p:nvPicPr>
        <p:blipFill>
          <a:blip r:embed="rId4">
            <a:extLst/>
          </a:blip>
          <a:stretch>
            <a:fillRect/>
          </a:stretch>
        </p:blipFill>
        <p:spPr>
          <a:xfrm>
            <a:off x="5379637" y="254278"/>
            <a:ext cx="2462211" cy="2462210"/>
          </a:xfrm>
          <a:prstGeom prst="rect">
            <a:avLst/>
          </a:prstGeom>
          <a:ln w="12700">
            <a:miter lim="400000"/>
          </a:ln>
        </p:spPr>
      </p:pic>
    </p:spTree>
  </p:cSld>
  <p:clrMapOvr>
    <a:masterClrMapping/>
  </p:clrMapOvr>
  <p:transition xmlns:p14="http://schemas.microsoft.com/office/powerpoint/2010/main" spd="med" advClick="0" advTm="2000"/>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633" name="矩形"/>
          <p:cNvSpPr txBox="1"/>
          <p:nvPr/>
        </p:nvSpPr>
        <p:spPr>
          <a:xfrm>
            <a:off x="229598" y="77401"/>
            <a:ext cx="6734114" cy="49946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107950" algn="just">
              <a:defRPr sz="1600">
                <a:latin typeface="Times New Roman"/>
                <a:ea typeface="Times New Roman"/>
                <a:cs typeface="Times New Roman"/>
                <a:sym typeface="Times New Roman"/>
              </a:defRPr>
            </a:pPr>
            <a:r>
              <a:rPr>
                <a:latin typeface="SimSun"/>
                <a:ea typeface="SimSun"/>
                <a:cs typeface="SimSun"/>
                <a:sym typeface="SimSun"/>
              </a:rPr>
              <a:t>美国医疗考察团主要名单</a:t>
            </a:r>
          </a:p>
          <a:p>
            <a:pPr algn="just">
              <a:defRPr sz="1200">
                <a:latin typeface="Times New Roman"/>
                <a:ea typeface="Times New Roman"/>
                <a:cs typeface="Times New Roman"/>
                <a:sym typeface="Times New Roman"/>
              </a:defRPr>
            </a:pPr>
            <a:r>
              <a:rPr>
                <a:latin typeface="SimSun"/>
                <a:ea typeface="SimSun"/>
                <a:cs typeface="SimSun"/>
                <a:sym typeface="SimSun"/>
              </a:rPr>
              <a:t>梁迈克爵士 </a:t>
            </a:r>
            <a:r>
              <a:t>Sir Michael Leung</a:t>
            </a:r>
          </a:p>
          <a:p>
            <a:pPr algn="just">
              <a:defRPr sz="1200">
                <a:latin typeface="Times New Roman"/>
                <a:ea typeface="Times New Roman"/>
                <a:cs typeface="Times New Roman"/>
                <a:sym typeface="Times New Roman"/>
              </a:defRPr>
            </a:pPr>
            <a:r>
              <a:rPr>
                <a:latin typeface="SimSun"/>
                <a:ea typeface="SimSun"/>
                <a:cs typeface="SimSun"/>
                <a:sym typeface="SimSun"/>
              </a:rPr>
              <a:t>美国美亚友好协会 会长</a:t>
            </a:r>
          </a:p>
          <a:p>
            <a:pPr algn="just">
              <a:defRPr sz="1200">
                <a:latin typeface="Times New Roman"/>
                <a:ea typeface="Times New Roman"/>
                <a:cs typeface="Times New Roman"/>
                <a:sym typeface="Times New Roman"/>
              </a:defRPr>
            </a:pPr>
            <a:r>
              <a:rPr>
                <a:latin typeface="SimSun"/>
                <a:ea typeface="SimSun"/>
                <a:cs typeface="SimSun"/>
                <a:sym typeface="SimSun"/>
              </a:rPr>
              <a:t>美国美非亚总商会 会长</a:t>
            </a:r>
          </a:p>
          <a:p>
            <a:pPr algn="just">
              <a:defRPr sz="1200">
                <a:latin typeface="Times New Roman"/>
                <a:ea typeface="Times New Roman"/>
                <a:cs typeface="Times New Roman"/>
                <a:sym typeface="Times New Roman"/>
              </a:defRPr>
            </a:pPr>
          </a:p>
          <a:p>
            <a:pPr algn="just">
              <a:defRPr sz="1200">
                <a:latin typeface="Times New Roman"/>
                <a:ea typeface="Times New Roman"/>
                <a:cs typeface="Times New Roman"/>
                <a:sym typeface="Times New Roman"/>
              </a:defRPr>
            </a:pPr>
            <a:r>
              <a:rPr>
                <a:latin typeface="SimSun"/>
                <a:ea typeface="SimSun"/>
                <a:cs typeface="SimSun"/>
                <a:sym typeface="SimSun"/>
              </a:rPr>
              <a:t>波法徳医学博士 </a:t>
            </a:r>
            <a:r>
              <a:t>Dr. Enrique Bouffard</a:t>
            </a:r>
          </a:p>
          <a:p>
            <a:pPr algn="just">
              <a:defRPr sz="1200">
                <a:latin typeface="Times New Roman"/>
                <a:ea typeface="Times New Roman"/>
                <a:cs typeface="Times New Roman"/>
                <a:sym typeface="Times New Roman"/>
              </a:defRPr>
            </a:pPr>
            <a:r>
              <a:rPr>
                <a:latin typeface="SimSun"/>
                <a:ea typeface="SimSun"/>
                <a:cs typeface="SimSun"/>
                <a:sym typeface="SimSun"/>
              </a:rPr>
              <a:t>美国麦地卡太平洋医疗管理公司 总裁</a:t>
            </a:r>
          </a:p>
          <a:p>
            <a:pPr algn="just">
              <a:defRPr sz="1200">
                <a:latin typeface="Times New Roman"/>
                <a:ea typeface="Times New Roman"/>
                <a:cs typeface="Times New Roman"/>
                <a:sym typeface="Times New Roman"/>
              </a:defRPr>
            </a:pPr>
          </a:p>
          <a:p>
            <a:pPr algn="just">
              <a:defRPr sz="1200">
                <a:latin typeface="Times New Roman"/>
                <a:ea typeface="Times New Roman"/>
                <a:cs typeface="Times New Roman"/>
                <a:sym typeface="Times New Roman"/>
              </a:defRPr>
            </a:pPr>
            <a:r>
              <a:rPr>
                <a:latin typeface="SimSun"/>
                <a:ea typeface="SimSun"/>
                <a:cs typeface="SimSun"/>
                <a:sym typeface="SimSun"/>
              </a:rPr>
              <a:t>科莱格 斯米思博士 </a:t>
            </a:r>
            <a:r>
              <a:t>DR. Craig Smith</a:t>
            </a:r>
          </a:p>
          <a:p>
            <a:pPr algn="just">
              <a:defRPr sz="1200">
                <a:latin typeface="Times New Roman"/>
                <a:ea typeface="Times New Roman"/>
                <a:cs typeface="Times New Roman"/>
                <a:sym typeface="Times New Roman"/>
              </a:defRPr>
            </a:pPr>
            <a:r>
              <a:rPr>
                <a:latin typeface="SimSun"/>
                <a:ea typeface="SimSun"/>
                <a:cs typeface="SimSun"/>
                <a:sym typeface="SimSun"/>
              </a:rPr>
              <a:t>美国哥伦比亚大学附属医院心脏科 主任医生</a:t>
            </a:r>
          </a:p>
          <a:p>
            <a:pPr algn="just">
              <a:defRPr sz="1200">
                <a:latin typeface="Times New Roman"/>
                <a:ea typeface="Times New Roman"/>
                <a:cs typeface="Times New Roman"/>
                <a:sym typeface="Times New Roman"/>
              </a:defRPr>
            </a:pPr>
          </a:p>
          <a:p>
            <a:pPr algn="just">
              <a:defRPr sz="1200">
                <a:latin typeface="Times New Roman"/>
                <a:ea typeface="Times New Roman"/>
                <a:cs typeface="Times New Roman"/>
                <a:sym typeface="Times New Roman"/>
              </a:defRPr>
            </a:pPr>
            <a:r>
              <a:rPr>
                <a:latin typeface="SimSun"/>
                <a:ea typeface="SimSun"/>
                <a:cs typeface="SimSun"/>
                <a:sym typeface="SimSun"/>
              </a:rPr>
              <a:t>拉里 倍里思博士  </a:t>
            </a:r>
            <a:r>
              <a:t>Dr. Larry Beilis</a:t>
            </a:r>
            <a:r>
              <a:rPr>
                <a:latin typeface="SimSun"/>
                <a:ea typeface="SimSun"/>
                <a:cs typeface="SimSun"/>
                <a:sym typeface="SimSun"/>
              </a:rPr>
              <a:t>， </a:t>
            </a:r>
          </a:p>
          <a:p>
            <a:pPr algn="just">
              <a:defRPr sz="1200">
                <a:latin typeface="Times New Roman"/>
                <a:ea typeface="Times New Roman"/>
                <a:cs typeface="Times New Roman"/>
                <a:sym typeface="Times New Roman"/>
              </a:defRPr>
            </a:pPr>
            <a:r>
              <a:rPr>
                <a:latin typeface="SimSun"/>
                <a:ea typeface="SimSun"/>
                <a:cs typeface="SimSun"/>
                <a:sym typeface="SimSun"/>
              </a:rPr>
              <a:t>美国哥伦比亚大学附属医院心脏中心 </a:t>
            </a:r>
            <a:r>
              <a:t>CEO</a:t>
            </a:r>
            <a:r>
              <a:rPr>
                <a:latin typeface="SimSun"/>
                <a:ea typeface="SimSun"/>
                <a:cs typeface="SimSun"/>
                <a:sym typeface="SimSun"/>
              </a:rPr>
              <a:t>首席执行官</a:t>
            </a:r>
          </a:p>
          <a:p>
            <a:pPr algn="just">
              <a:defRPr sz="1200">
                <a:latin typeface="Times New Roman"/>
                <a:ea typeface="Times New Roman"/>
                <a:cs typeface="Times New Roman"/>
                <a:sym typeface="Times New Roman"/>
              </a:defRPr>
            </a:pPr>
          </a:p>
          <a:p>
            <a:pPr algn="just">
              <a:defRPr sz="1200">
                <a:latin typeface="Times New Roman"/>
                <a:ea typeface="Times New Roman"/>
                <a:cs typeface="Times New Roman"/>
                <a:sym typeface="Times New Roman"/>
              </a:defRPr>
            </a:pPr>
            <a:r>
              <a:rPr>
                <a:latin typeface="SimSun"/>
                <a:ea typeface="SimSun"/>
                <a:cs typeface="SimSun"/>
                <a:sym typeface="SimSun"/>
              </a:rPr>
              <a:t>朱莉 挺斯里博士  </a:t>
            </a:r>
            <a:r>
              <a:t>DR. Judy Tingsley</a:t>
            </a:r>
            <a:r>
              <a:rPr>
                <a:latin typeface="SimSun"/>
                <a:ea typeface="SimSun"/>
                <a:cs typeface="SimSun"/>
                <a:sym typeface="SimSun"/>
              </a:rPr>
              <a:t>， </a:t>
            </a:r>
          </a:p>
          <a:p>
            <a:pPr algn="just">
              <a:defRPr sz="1200">
                <a:latin typeface="Times New Roman"/>
                <a:ea typeface="Times New Roman"/>
                <a:cs typeface="Times New Roman"/>
                <a:sym typeface="Times New Roman"/>
              </a:defRPr>
            </a:pPr>
            <a:r>
              <a:rPr>
                <a:latin typeface="SimSun"/>
                <a:ea typeface="SimSun"/>
                <a:cs typeface="SimSun"/>
                <a:sym typeface="SimSun"/>
              </a:rPr>
              <a:t>美国哥伦比亚大学附属医院心脏中心 </a:t>
            </a:r>
            <a:r>
              <a:t>COO</a:t>
            </a:r>
            <a:r>
              <a:rPr>
                <a:latin typeface="SimSun"/>
                <a:ea typeface="SimSun"/>
                <a:cs typeface="SimSun"/>
                <a:sym typeface="SimSun"/>
              </a:rPr>
              <a:t>首席运行官</a:t>
            </a:r>
          </a:p>
          <a:p>
            <a:pPr algn="just">
              <a:defRPr sz="1200">
                <a:latin typeface="Times New Roman"/>
                <a:ea typeface="Times New Roman"/>
                <a:cs typeface="Times New Roman"/>
                <a:sym typeface="Times New Roman"/>
              </a:defRPr>
            </a:pPr>
          </a:p>
          <a:p>
            <a:pPr algn="just">
              <a:defRPr sz="1200">
                <a:latin typeface="Times New Roman"/>
                <a:ea typeface="Times New Roman"/>
                <a:cs typeface="Times New Roman"/>
                <a:sym typeface="Times New Roman"/>
              </a:defRPr>
            </a:pPr>
            <a:r>
              <a:rPr>
                <a:latin typeface="SimSun"/>
                <a:ea typeface="SimSun"/>
                <a:cs typeface="SimSun"/>
                <a:sym typeface="SimSun"/>
              </a:rPr>
              <a:t>吉米先生 </a:t>
            </a:r>
            <a:r>
              <a:t>Mr. Jaime Coquinco</a:t>
            </a:r>
          </a:p>
          <a:p>
            <a:pPr algn="just">
              <a:defRPr sz="1200">
                <a:latin typeface="Times New Roman"/>
                <a:ea typeface="Times New Roman"/>
                <a:cs typeface="Times New Roman"/>
                <a:sym typeface="Times New Roman"/>
              </a:defRPr>
            </a:pPr>
            <a:r>
              <a:rPr>
                <a:latin typeface="SimSun"/>
                <a:ea typeface="SimSun"/>
                <a:cs typeface="SimSun"/>
                <a:sym typeface="SimSun"/>
              </a:rPr>
              <a:t>美国麦地卡医疗管理公司 总裁助理</a:t>
            </a:r>
          </a:p>
          <a:p>
            <a:pPr algn="just">
              <a:defRPr sz="1200">
                <a:latin typeface="Times New Roman"/>
                <a:ea typeface="Times New Roman"/>
                <a:cs typeface="Times New Roman"/>
                <a:sym typeface="Times New Roman"/>
              </a:defRPr>
            </a:pPr>
          </a:p>
          <a:p>
            <a:pPr algn="just">
              <a:defRPr sz="1200">
                <a:latin typeface="Times New Roman"/>
                <a:ea typeface="Times New Roman"/>
                <a:cs typeface="Times New Roman"/>
                <a:sym typeface="Times New Roman"/>
              </a:defRPr>
            </a:pPr>
            <a:r>
              <a:rPr>
                <a:latin typeface="SimSun"/>
                <a:ea typeface="SimSun"/>
                <a:cs typeface="SimSun"/>
                <a:sym typeface="SimSun"/>
              </a:rPr>
              <a:t>黄向荣先生 </a:t>
            </a:r>
            <a:r>
              <a:t>Mr. Steven Huang</a:t>
            </a:r>
          </a:p>
          <a:p>
            <a:pPr algn="just">
              <a:defRPr sz="1200">
                <a:latin typeface="Times New Roman"/>
                <a:ea typeface="Times New Roman"/>
                <a:cs typeface="Times New Roman"/>
                <a:sym typeface="Times New Roman"/>
              </a:defRPr>
            </a:pPr>
            <a:r>
              <a:rPr>
                <a:latin typeface="SimSun"/>
                <a:ea typeface="SimSun"/>
                <a:cs typeface="SimSun"/>
                <a:sym typeface="SimSun"/>
              </a:rPr>
              <a:t>美国美非亚总商会 项目经理</a:t>
            </a:r>
          </a:p>
        </p:txBody>
      </p:sp>
      <p:pic>
        <p:nvPicPr>
          <p:cNvPr id="1634" name="图片" descr="图片"/>
          <p:cNvPicPr>
            <a:picLocks noChangeAspect="1"/>
          </p:cNvPicPr>
          <p:nvPr/>
        </p:nvPicPr>
        <p:blipFill>
          <a:blip r:embed="rId3">
            <a:extLst/>
          </a:blip>
          <a:stretch>
            <a:fillRect/>
          </a:stretch>
        </p:blipFill>
        <p:spPr>
          <a:xfrm>
            <a:off x="5021502" y="1295380"/>
            <a:ext cx="3957709" cy="363631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33"/>
                                        </p:tgtEl>
                                        <p:attrNameLst>
                                          <p:attrName>style.visibility</p:attrName>
                                        </p:attrNameLst>
                                      </p:cBhvr>
                                      <p:to>
                                        <p:strVal val="visible"/>
                                      </p:to>
                                    </p:set>
                                    <p:animEffect filter="dissolve" transition="in">
                                      <p:cBhvr>
                                        <p:cTn id="7" dur="500"/>
                                        <p:tgtEl>
                                          <p:spTgt spid="1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235" name="矩形"/>
          <p:cNvSpPr txBox="1"/>
          <p:nvPr/>
        </p:nvSpPr>
        <p:spPr>
          <a:xfrm>
            <a:off x="1452125" y="386635"/>
            <a:ext cx="5260351" cy="153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Edwardian Script ITC"/>
                <a:ea typeface="Edwardian Script ITC"/>
                <a:cs typeface="Edwardian Script ITC"/>
                <a:sym typeface="Edwardian Script ITC"/>
              </a:defRPr>
            </a:pPr>
            <a:r>
              <a:t>International Healthcare Association</a:t>
            </a:r>
          </a:p>
          <a:p>
            <a:pPr algn="ctr">
              <a:defRPr sz="2000">
                <a:solidFill>
                  <a:srgbClr val="02235E"/>
                </a:solidFill>
                <a:latin typeface="思源黑体 Medium"/>
                <a:ea typeface="思源黑体 Medium"/>
                <a:cs typeface="思源黑体 Medium"/>
                <a:sym typeface="思源黑体 Medium"/>
              </a:defRPr>
            </a:pPr>
            <a:r>
              <a:t>美国国际医疗机构</a:t>
            </a:r>
          </a:p>
          <a:p>
            <a:pPr algn="ctr">
              <a:defRPr>
                <a:latin typeface="Edwardian Script ITC"/>
                <a:ea typeface="Edwardian Script ITC"/>
                <a:cs typeface="Edwardian Script ITC"/>
                <a:sym typeface="Edwardian Script ITC"/>
              </a:defRPr>
            </a:pPr>
            <a:r>
              <a:t>American African Asian Chamber of Commerce</a:t>
            </a:r>
          </a:p>
          <a:p>
            <a:pPr algn="ctr">
              <a:defRPr sz="2000">
                <a:solidFill>
                  <a:srgbClr val="02235E"/>
                </a:solidFill>
                <a:latin typeface="Edwardian Script ITC"/>
                <a:ea typeface="Edwardian Script ITC"/>
                <a:cs typeface="Edwardian Script ITC"/>
                <a:sym typeface="Edwardian Script ITC"/>
              </a:defRPr>
            </a:pPr>
            <a:r>
              <a:t>美非亚总商会</a:t>
            </a:r>
          </a:p>
        </p:txBody>
      </p:sp>
      <p:sp>
        <p:nvSpPr>
          <p:cNvPr id="1236" name="矩形"/>
          <p:cNvSpPr txBox="1"/>
          <p:nvPr/>
        </p:nvSpPr>
        <p:spPr>
          <a:xfrm>
            <a:off x="1868373" y="2008709"/>
            <a:ext cx="3394710" cy="13931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600">
                <a:solidFill>
                  <a:srgbClr val="404040"/>
                </a:solidFill>
                <a:latin typeface="思源黑体 Medium"/>
                <a:ea typeface="思源黑体 Medium"/>
                <a:cs typeface="思源黑体 Medium"/>
                <a:sym typeface="思源黑体 Medium"/>
              </a:defRPr>
            </a:pPr>
            <a:r>
              <a:t>打造国际医院综合建设项目</a:t>
            </a:r>
          </a:p>
          <a:p>
            <a:pPr>
              <a:lnSpc>
                <a:spcPct val="150000"/>
              </a:lnSpc>
              <a:defRPr b="1" sz="900">
                <a:solidFill>
                  <a:srgbClr val="1BB1C7"/>
                </a:solidFill>
                <a:latin typeface="微软雅黑"/>
                <a:ea typeface="微软雅黑"/>
                <a:cs typeface="微软雅黑"/>
                <a:sym typeface="微软雅黑"/>
              </a:defRPr>
            </a:pPr>
            <a:r>
              <a:t>中美医院医联体合作</a:t>
            </a:r>
          </a:p>
          <a:p>
            <a:pPr>
              <a:lnSpc>
                <a:spcPct val="150000"/>
              </a:lnSpc>
              <a:defRPr b="1" sz="900">
                <a:solidFill>
                  <a:srgbClr val="1BB1C7"/>
                </a:solidFill>
                <a:latin typeface="微软雅黑"/>
                <a:ea typeface="微软雅黑"/>
                <a:cs typeface="微软雅黑"/>
                <a:sym typeface="微软雅黑"/>
              </a:defRPr>
            </a:pPr>
            <a:r>
              <a:t>中美医生交流互访</a:t>
            </a:r>
          </a:p>
          <a:p>
            <a:pPr>
              <a:lnSpc>
                <a:spcPct val="150000"/>
              </a:lnSpc>
              <a:defRPr b="1" sz="900">
                <a:solidFill>
                  <a:srgbClr val="1BB1C7"/>
                </a:solidFill>
                <a:latin typeface="微软雅黑"/>
                <a:ea typeface="微软雅黑"/>
                <a:cs typeface="微软雅黑"/>
                <a:sym typeface="微软雅黑"/>
              </a:defRPr>
            </a:pPr>
            <a:r>
              <a:t>中美远程书面会诊</a:t>
            </a:r>
          </a:p>
        </p:txBody>
      </p:sp>
      <p:pic>
        <p:nvPicPr>
          <p:cNvPr id="1237" name="图片" descr="图片"/>
          <p:cNvPicPr>
            <a:picLocks noChangeAspect="1"/>
          </p:cNvPicPr>
          <p:nvPr/>
        </p:nvPicPr>
        <p:blipFill>
          <a:blip r:embed="rId3">
            <a:extLst/>
          </a:blip>
          <a:stretch>
            <a:fillRect/>
          </a:stretch>
        </p:blipFill>
        <p:spPr>
          <a:xfrm>
            <a:off x="6314897" y="403851"/>
            <a:ext cx="1356014" cy="1261093"/>
          </a:xfrm>
          <a:prstGeom prst="rect">
            <a:avLst/>
          </a:prstGeom>
          <a:ln w="12700">
            <a:miter lim="400000"/>
          </a:ln>
        </p:spPr>
      </p:pic>
      <p:pic>
        <p:nvPicPr>
          <p:cNvPr id="1238" name="521552422113_.pic_hd.jpg" descr="521552422113_.pic_hd.jpg"/>
          <p:cNvPicPr>
            <a:picLocks noChangeAspect="1"/>
          </p:cNvPicPr>
          <p:nvPr/>
        </p:nvPicPr>
        <p:blipFill>
          <a:blip r:embed="rId4">
            <a:extLst/>
          </a:blip>
          <a:stretch>
            <a:fillRect/>
          </a:stretch>
        </p:blipFill>
        <p:spPr>
          <a:xfrm>
            <a:off x="540579" y="439179"/>
            <a:ext cx="1286032" cy="1671842"/>
          </a:xfrm>
          <a:prstGeom prst="rect">
            <a:avLst/>
          </a:prstGeom>
          <a:ln w="12700">
            <a:miter lim="400000"/>
          </a:ln>
        </p:spPr>
      </p:pic>
      <p:sp>
        <p:nvSpPr>
          <p:cNvPr id="1239" name="40 Wall Street 28th Fl, New York, NY 10005 U.S.A"/>
          <p:cNvSpPr txBox="1"/>
          <p:nvPr/>
        </p:nvSpPr>
        <p:spPr>
          <a:xfrm>
            <a:off x="802732" y="3894542"/>
            <a:ext cx="4756933" cy="25699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r>
              <a:t>40 Wall Street 28th Fl, New York, NY 10005 U.S.A</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35"/>
                                        </p:tgtEl>
                                        <p:attrNameLst>
                                          <p:attrName>style.visibility</p:attrName>
                                        </p:attrNameLst>
                                      </p:cBhvr>
                                      <p:to>
                                        <p:strVal val="visible"/>
                                      </p:to>
                                    </p:set>
                                    <p:animEffect filter="dissolve" transition="in">
                                      <p:cBhvr>
                                        <p:cTn id="7" dur="500"/>
                                        <p:tgtEl>
                                          <p:spTgt spid="123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236"/>
                                        </p:tgtEl>
                                        <p:attrNameLst>
                                          <p:attrName>style.visibility</p:attrName>
                                        </p:attrNameLst>
                                      </p:cBhvr>
                                      <p:to>
                                        <p:strVal val="visible"/>
                                      </p:to>
                                    </p:set>
                                    <p:animEffect filter="dissolve" transition="in">
                                      <p:cBhvr>
                                        <p:cTn id="11" dur="500"/>
                                        <p:tgtEl>
                                          <p:spTgt spid="1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5" grpId="1"/>
      <p:bldP build="whole" bldLvl="1" animBg="1" rev="0" advAuto="0" spid="1236" grpId="2"/>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2060"/>
        </a:solidFill>
      </p:bgPr>
    </p:bg>
    <p:spTree>
      <p:nvGrpSpPr>
        <p:cNvPr id="1" name=""/>
        <p:cNvGrpSpPr/>
        <p:nvPr/>
      </p:nvGrpSpPr>
      <p:grpSpPr>
        <a:xfrm>
          <a:off x="0" y="0"/>
          <a:ext cx="0" cy="0"/>
          <a:chOff x="0" y="0"/>
          <a:chExt cx="0" cy="0"/>
        </a:xfrm>
      </p:grpSpPr>
      <p:pic>
        <p:nvPicPr>
          <p:cNvPr id="1638" name="图片" descr="图片"/>
          <p:cNvPicPr>
            <a:picLocks noChangeAspect="1"/>
          </p:cNvPicPr>
          <p:nvPr/>
        </p:nvPicPr>
        <p:blipFill>
          <a:blip r:embed="rId3">
            <a:extLst/>
          </a:blip>
          <a:stretch>
            <a:fillRect/>
          </a:stretch>
        </p:blipFill>
        <p:spPr>
          <a:xfrm>
            <a:off x="207818" y="356463"/>
            <a:ext cx="8728365" cy="4675310"/>
          </a:xfrm>
          <a:prstGeom prst="rect">
            <a:avLst/>
          </a:prstGeom>
          <a:ln w="12700">
            <a:miter lim="400000"/>
          </a:ln>
        </p:spPr>
      </p:pic>
      <p:sp>
        <p:nvSpPr>
          <p:cNvPr id="1639" name="矩形"/>
          <p:cNvSpPr txBox="1"/>
          <p:nvPr/>
        </p:nvSpPr>
        <p:spPr>
          <a:xfrm>
            <a:off x="2095500" y="1708169"/>
            <a:ext cx="4724401"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latin typeface="宋体"/>
                <a:ea typeface="宋体"/>
                <a:cs typeface="宋体"/>
                <a:sym typeface="宋体"/>
              </a:defRPr>
            </a:lvl1pPr>
          </a:lstStyle>
          <a:p>
            <a:pPr>
              <a:defRPr>
                <a:latin typeface="Times New Roman"/>
                <a:ea typeface="Times New Roman"/>
                <a:cs typeface="Times New Roman"/>
                <a:sym typeface="Times New Roman"/>
              </a:defRPr>
            </a:pPr>
            <a:r>
              <a:rPr>
                <a:latin typeface="宋体"/>
                <a:ea typeface="宋体"/>
                <a:cs typeface="宋体"/>
                <a:sym typeface="宋体"/>
              </a:rPr>
              <a:t>实现卓越运营的策略及目标</a:t>
            </a:r>
          </a:p>
        </p:txBody>
      </p:sp>
      <p:sp>
        <p:nvSpPr>
          <p:cNvPr id="1640" name="矩形"/>
          <p:cNvSpPr txBox="1"/>
          <p:nvPr/>
        </p:nvSpPr>
        <p:spPr>
          <a:xfrm>
            <a:off x="1151603" y="2317646"/>
            <a:ext cx="6734114" cy="22033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800"/>
              </a:spcBef>
              <a:defRPr sz="900">
                <a:latin typeface="Arial"/>
                <a:ea typeface="Arial"/>
                <a:cs typeface="Arial"/>
                <a:sym typeface="Arial"/>
              </a:defRPr>
            </a:pPr>
          </a:p>
          <a:p>
            <a:pPr>
              <a:spcBef>
                <a:spcPts val="800"/>
              </a:spcBef>
              <a:defRPr sz="900">
                <a:latin typeface="Arial"/>
                <a:ea typeface="Arial"/>
                <a:cs typeface="Arial"/>
                <a:sym typeface="Arial"/>
              </a:defRPr>
            </a:pPr>
            <a:r>
              <a:rPr>
                <a:latin typeface="宋体"/>
                <a:ea typeface="宋体"/>
                <a:cs typeface="宋体"/>
                <a:sym typeface="宋体"/>
              </a:rPr>
              <a:t>民众则希望有一家高品质高效益的医院，能够看得上病、看得起病、看得好病。国内医院的整体品质上来看，与国际上的先进医院总体上还有差距。技术上的差距并不是最重要的，更多是管理。另外，医疗界的同行们也希望能够有家好的医院，尤其是能够体现医师的价值，让医师受到更大尊重，重塑良好的形象。</a:t>
            </a:r>
          </a:p>
          <a:p>
            <a:pPr>
              <a:spcBef>
                <a:spcPts val="800"/>
              </a:spcBef>
              <a:defRPr sz="900">
                <a:latin typeface="Arial"/>
                <a:ea typeface="Arial"/>
                <a:cs typeface="Arial"/>
                <a:sym typeface="Arial"/>
              </a:defRPr>
            </a:pPr>
            <a:r>
              <a:rPr>
                <a:latin typeface="宋体"/>
                <a:ea typeface="宋体"/>
                <a:cs typeface="宋体"/>
                <a:sym typeface="宋体"/>
              </a:rPr>
              <a:t>这就决定了我们不能简单复制一家现有的医院，而是必须通过特色、品质、创新这三个方面的努力，做一家与众不同的医院。说到与众不同，主要是体现在</a:t>
            </a:r>
            <a:r>
              <a:t>6</a:t>
            </a:r>
            <a:r>
              <a:rPr>
                <a:latin typeface="宋体"/>
                <a:ea typeface="宋体"/>
                <a:cs typeface="宋体"/>
                <a:sym typeface="宋体"/>
              </a:rPr>
              <a:t>个方面的定位：人才、医疗，管理，教学，科研和国际化。这也是</a:t>
            </a:r>
            <a:r>
              <a:t>“</a:t>
            </a:r>
            <a:r>
              <a:rPr>
                <a:latin typeface="宋体"/>
                <a:ea typeface="宋体"/>
                <a:cs typeface="宋体"/>
                <a:sym typeface="宋体"/>
              </a:rPr>
              <a:t>我们机构</a:t>
            </a:r>
            <a:r>
              <a:t>style”</a:t>
            </a:r>
            <a:r>
              <a:rPr>
                <a:latin typeface="宋体"/>
                <a:ea typeface="宋体"/>
                <a:cs typeface="宋体"/>
                <a:sym typeface="宋体"/>
              </a:rPr>
              <a:t>的六个核心要素。</a:t>
            </a:r>
          </a:p>
          <a:p>
            <a:pPr>
              <a:spcBef>
                <a:spcPts val="800"/>
              </a:spcBef>
              <a:defRPr sz="900">
                <a:latin typeface="Arial"/>
                <a:ea typeface="Arial"/>
                <a:cs typeface="Arial"/>
                <a:sym typeface="Arial"/>
              </a:defRPr>
            </a:pPr>
            <a:r>
              <a:t>AAA CC</a:t>
            </a:r>
            <a:r>
              <a:rPr>
                <a:latin typeface="宋体"/>
                <a:ea typeface="宋体"/>
                <a:cs typeface="宋体"/>
                <a:sym typeface="宋体"/>
              </a:rPr>
              <a:t>医疗机构</a:t>
            </a:r>
            <a:r>
              <a:rPr>
                <a:latin typeface="宋体"/>
                <a:ea typeface="宋体"/>
                <a:cs typeface="宋体"/>
                <a:sym typeface="宋体"/>
              </a:rPr>
              <a:t>的目标是建设国际一流医学中心、医疗行业引领者和公立医院改革探路者。发展思路是以病人为中心，借鉴台湾长庚的理念，对医院的管理体制、运行机制、服务模式进行创新。同时整合多层面的资源，包括大学科技资源与临床医学整合，临床不同专科的整合，医疗和行政整合等。通过多方面的资源整合，我希望能够在医疗管理和服务上形成短期内其他医院不能复制的竞争力。</a:t>
            </a:r>
          </a:p>
        </p:txBody>
      </p:sp>
      <p:sp>
        <p:nvSpPr>
          <p:cNvPr id="1641" name="椭圆"/>
          <p:cNvSpPr/>
          <p:nvPr/>
        </p:nvSpPr>
        <p:spPr>
          <a:xfrm>
            <a:off x="3795864" y="415198"/>
            <a:ext cx="1308435" cy="1308435"/>
          </a:xfrm>
          <a:prstGeom prst="ellipse">
            <a:avLst/>
          </a:prstGeom>
          <a:solidFill>
            <a:schemeClr val="accent3">
              <a:lumOff val="44000"/>
            </a:schemeClr>
          </a:solidFill>
          <a:ln w="12700">
            <a:solidFill>
              <a:srgbClr val="02235E"/>
            </a:solidFill>
          </a:ln>
          <a:effectLst>
            <a:outerShdw sx="100000" sy="100000" kx="0" ky="0" algn="b" rotWithShape="0" blurRad="63500" dist="0" dir="0">
              <a:schemeClr val="accent4">
                <a:lumOff val="-44000"/>
                <a:alpha val="39607"/>
              </a:schemeClr>
            </a:outerShdw>
          </a:effectLst>
        </p:spPr>
        <p:txBody>
          <a:bodyPr lIns="0" tIns="0" rIns="0" bIns="0"/>
          <a:lstStyle/>
          <a:p>
            <a:pPr>
              <a:defRPr>
                <a:latin typeface="Times New Roman"/>
                <a:ea typeface="Times New Roman"/>
                <a:cs typeface="Times New Roman"/>
                <a:sym typeface="Times New Roman"/>
              </a:defRPr>
            </a:pPr>
          </a:p>
        </p:txBody>
      </p:sp>
      <p:sp>
        <p:nvSpPr>
          <p:cNvPr id="1642" name="矩形"/>
          <p:cNvSpPr txBox="1"/>
          <p:nvPr/>
        </p:nvSpPr>
        <p:spPr>
          <a:xfrm>
            <a:off x="4074562" y="640749"/>
            <a:ext cx="810727"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2235E"/>
                </a:solidFill>
                <a:latin typeface="思源黑体 Medium"/>
                <a:ea typeface="思源黑体 Medium"/>
                <a:cs typeface="思源黑体 Medium"/>
                <a:sym typeface="思源黑体 Medium"/>
              </a:defRPr>
            </a:lvl1pPr>
          </a:lstStyle>
          <a:p>
            <a:pPr/>
            <a:r>
              <a:t>03</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39"/>
                                        </p:tgtEl>
                                        <p:attrNameLst>
                                          <p:attrName>style.visibility</p:attrName>
                                        </p:attrNameLst>
                                      </p:cBhvr>
                                      <p:to>
                                        <p:strVal val="visible"/>
                                      </p:to>
                                    </p:set>
                                    <p:animEffect filter="dissolve" transition="in">
                                      <p:cBhvr>
                                        <p:cTn id="7" dur="500"/>
                                        <p:tgtEl>
                                          <p:spTgt spid="1639"/>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640"/>
                                        </p:tgtEl>
                                        <p:attrNameLst>
                                          <p:attrName>style.visibility</p:attrName>
                                        </p:attrNameLst>
                                      </p:cBhvr>
                                      <p:to>
                                        <p:strVal val="visible"/>
                                      </p:to>
                                    </p:set>
                                    <p:animEffect filter="dissolve" transition="in">
                                      <p:cBhvr>
                                        <p:cTn id="11" dur="500"/>
                                        <p:tgtEl>
                                          <p:spTgt spid="1640"/>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641"/>
                                        </p:tgtEl>
                                        <p:attrNameLst>
                                          <p:attrName>style.visibility</p:attrName>
                                        </p:attrNameLst>
                                      </p:cBhvr>
                                      <p:to>
                                        <p:strVal val="visible"/>
                                      </p:to>
                                    </p:set>
                                    <p:animEffect filter="dissolve" transition="in">
                                      <p:cBhvr>
                                        <p:cTn id="15" dur="500"/>
                                        <p:tgtEl>
                                          <p:spTgt spid="1641"/>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642"/>
                                        </p:tgtEl>
                                        <p:attrNameLst>
                                          <p:attrName>style.visibility</p:attrName>
                                        </p:attrNameLst>
                                      </p:cBhvr>
                                      <p:to>
                                        <p:strVal val="visible"/>
                                      </p:to>
                                    </p:set>
                                    <p:animEffect filter="dissolve" transition="in">
                                      <p:cBhvr>
                                        <p:cTn id="19" dur="500"/>
                                        <p:tgtEl>
                                          <p:spTgt spid="1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9" grpId="1"/>
      <p:bldP build="whole" bldLvl="1" animBg="1" rev="0" advAuto="0" spid="1642" grpId="4"/>
      <p:bldP build="whole" bldLvl="1" animBg="1" rev="0" advAuto="0" spid="1640" grpId="2"/>
      <p:bldP build="whole" bldLvl="1" animBg="1" rev="0" advAuto="0" spid="1641"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grpSp>
        <p:nvGrpSpPr>
          <p:cNvPr id="1648" name="组合"/>
          <p:cNvGrpSpPr/>
          <p:nvPr/>
        </p:nvGrpSpPr>
        <p:grpSpPr>
          <a:xfrm>
            <a:off x="903615" y="83074"/>
            <a:ext cx="7436485" cy="5332099"/>
            <a:chOff x="0" y="0"/>
            <a:chExt cx="7436484" cy="5332097"/>
          </a:xfrm>
        </p:grpSpPr>
        <p:sp>
          <p:nvSpPr>
            <p:cNvPr id="1646" name="矩形"/>
            <p:cNvSpPr txBox="1"/>
            <p:nvPr/>
          </p:nvSpPr>
          <p:spPr>
            <a:xfrm>
              <a:off x="1440525" y="0"/>
              <a:ext cx="4554928" cy="8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000">
                  <a:solidFill>
                    <a:srgbClr val="02235E"/>
                  </a:solidFill>
                  <a:latin typeface="思源黑体 Medium"/>
                  <a:ea typeface="思源黑体 Medium"/>
                  <a:cs typeface="思源黑体 Medium"/>
                  <a:sym typeface="思源黑体 Medium"/>
                </a:defRPr>
              </a:lvl1pPr>
            </a:lstStyle>
            <a:p>
              <a:pPr/>
              <a:r>
                <a:t>首次引进美国全科医生，给居民国际化医疗服务</a:t>
              </a:r>
            </a:p>
          </p:txBody>
        </p:sp>
        <p:sp>
          <p:nvSpPr>
            <p:cNvPr id="1647" name="矩形"/>
            <p:cNvSpPr txBox="1"/>
            <p:nvPr/>
          </p:nvSpPr>
          <p:spPr>
            <a:xfrm>
              <a:off x="0" y="1062355"/>
              <a:ext cx="7436485" cy="4269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100">
                  <a:solidFill>
                    <a:srgbClr val="02235E"/>
                  </a:solidFill>
                  <a:latin typeface="思源黑体 Medium"/>
                  <a:ea typeface="思源黑体 Medium"/>
                  <a:cs typeface="思源黑体 Medium"/>
                  <a:sym typeface="思源黑体 Medium"/>
                </a:defRPr>
              </a:pPr>
              <a:r>
                <a:t>美国</a:t>
              </a:r>
              <a:r>
                <a:rPr>
                  <a:solidFill>
                    <a:srgbClr val="333333"/>
                  </a:solidFill>
                  <a:latin typeface="宋体"/>
                  <a:ea typeface="宋体"/>
                  <a:cs typeface="宋体"/>
                  <a:sym typeface="宋体"/>
                </a:rPr>
                <a:t>国际</a:t>
              </a:r>
              <a:r>
                <a:rPr>
                  <a:solidFill>
                    <a:srgbClr val="333333"/>
                  </a:solidFill>
                  <a:latin typeface="宋体"/>
                  <a:ea typeface="宋体"/>
                  <a:cs typeface="宋体"/>
                  <a:sym typeface="宋体"/>
                </a:rPr>
                <a:t>医疗机构</a:t>
              </a:r>
              <a:r>
                <a:rPr>
                  <a:solidFill>
                    <a:srgbClr val="333333"/>
                  </a:solidFill>
                  <a:latin typeface="宋体"/>
                  <a:ea typeface="宋体"/>
                  <a:cs typeface="宋体"/>
                  <a:sym typeface="宋体"/>
                </a:rPr>
                <a:t>将首次引进美国的全科医生，打造高标准美式社区诊所，着力培养具备美国全科医学（家庭医生）理念的稳健国际化医疗团队。</a:t>
              </a:r>
              <a:r>
                <a:rPr>
                  <a:solidFill>
                    <a:srgbClr val="333333"/>
                  </a:solidFill>
                  <a:latin typeface="宋体"/>
                  <a:ea typeface="宋体"/>
                  <a:cs typeface="宋体"/>
                  <a:sym typeface="宋体"/>
                </a:rPr>
                <a:t>美国</a:t>
              </a:r>
              <a:r>
                <a:rPr>
                  <a:solidFill>
                    <a:srgbClr val="333333"/>
                  </a:solidFill>
                  <a:latin typeface="宋体"/>
                  <a:ea typeface="宋体"/>
                  <a:cs typeface="宋体"/>
                  <a:sym typeface="宋体"/>
                </a:rPr>
                <a:t>国际创始人兼</a:t>
              </a:r>
              <a:r>
                <a:rPr>
                  <a:solidFill>
                    <a:srgbClr val="333333"/>
                  </a:solidFill>
                  <a:latin typeface="PingFang SC Regular"/>
                  <a:ea typeface="PingFang SC Regular"/>
                  <a:cs typeface="PingFang SC Regular"/>
                  <a:sym typeface="PingFang SC Regular"/>
                </a:rPr>
                <a:t>CEO</a:t>
              </a:r>
              <a:r>
                <a:rPr>
                  <a:solidFill>
                    <a:srgbClr val="333333"/>
                  </a:solidFill>
                  <a:latin typeface="宋体"/>
                  <a:ea typeface="宋体"/>
                  <a:cs typeface="宋体"/>
                  <a:sym typeface="宋体"/>
                </a:rPr>
                <a:t>麦克 梁</a:t>
              </a:r>
              <a:r>
                <a:rPr>
                  <a:solidFill>
                    <a:srgbClr val="333333"/>
                  </a:solidFill>
                  <a:latin typeface="宋体"/>
                  <a:ea typeface="宋体"/>
                  <a:cs typeface="宋体"/>
                  <a:sym typeface="宋体"/>
                </a:rPr>
                <a:t>表示目前国内全科医生极度匮乏，这也是社区医疗难以满足人们就医需求的重要原因。一直以来，</a:t>
              </a:r>
              <a:r>
                <a:rPr>
                  <a:solidFill>
                    <a:srgbClr val="333333"/>
                  </a:solidFill>
                  <a:latin typeface="宋体"/>
                  <a:ea typeface="宋体"/>
                  <a:cs typeface="宋体"/>
                  <a:sym typeface="宋体"/>
                </a:rPr>
                <a:t>美国</a:t>
              </a:r>
              <a:r>
                <a:rPr>
                  <a:solidFill>
                    <a:srgbClr val="333333"/>
                  </a:solidFill>
                  <a:latin typeface="宋体"/>
                  <a:ea typeface="宋体"/>
                  <a:cs typeface="宋体"/>
                  <a:sym typeface="宋体"/>
                </a:rPr>
                <a:t>国际致力于在全球范围内筛选优质医疗资源，为国人提供定制化的海外医疗解决方案。而此次</a:t>
              </a:r>
              <a:r>
                <a:rPr>
                  <a:solidFill>
                    <a:srgbClr val="333333"/>
                  </a:solidFill>
                  <a:latin typeface="宋体"/>
                  <a:ea typeface="宋体"/>
                  <a:cs typeface="宋体"/>
                  <a:sym typeface="宋体"/>
                </a:rPr>
                <a:t>美国</a:t>
              </a:r>
              <a:r>
                <a:rPr>
                  <a:solidFill>
                    <a:srgbClr val="333333"/>
                  </a:solidFill>
                  <a:latin typeface="宋体"/>
                  <a:ea typeface="宋体"/>
                  <a:cs typeface="宋体"/>
                  <a:sym typeface="宋体"/>
                </a:rPr>
                <a:t>国际</a:t>
              </a:r>
              <a:r>
                <a:rPr>
                  <a:solidFill>
                    <a:srgbClr val="333333"/>
                  </a:solidFill>
                  <a:latin typeface="宋体"/>
                  <a:ea typeface="宋体"/>
                  <a:cs typeface="宋体"/>
                  <a:sym typeface="宋体"/>
                </a:rPr>
                <a:t>医疗机构</a:t>
              </a:r>
              <a:r>
                <a:rPr>
                  <a:solidFill>
                    <a:srgbClr val="333333"/>
                  </a:solidFill>
                  <a:latin typeface="宋体"/>
                  <a:ea typeface="宋体"/>
                  <a:cs typeface="宋体"/>
                  <a:sym typeface="宋体"/>
                </a:rPr>
                <a:t>要做的是将美国全科医生引进到国内社区，同时培训出大批具备美国全科医生医疗技术、服务及理念的国际化医疗团队，通过这种新型的国际社区诊所让广大居民更加便捷的享受国际化、高质量的医疗服务。</a:t>
              </a:r>
              <a:endParaRPr>
                <a:solidFill>
                  <a:srgbClr val="333333"/>
                </a:solidFill>
                <a:latin typeface="PingFang SC Regular"/>
                <a:ea typeface="PingFang SC Regular"/>
                <a:cs typeface="PingFang SC Regular"/>
                <a:sym typeface="PingFang SC Regular"/>
              </a:endParaRPr>
            </a:p>
            <a:p>
              <a:pPr>
                <a:defRPr sz="11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众所周知，美国的基础医疗服务是非常完善的，这与他们先进的医疗服务体系、优质的全科医生及先进的医疗设备等密不可分。而随着分级诊疗推进和医疗消费升级，优质全科医疗服务正逐渐成为国内好社区不可或缺的要素。</a:t>
              </a:r>
              <a:r>
                <a:rPr>
                  <a:latin typeface="宋体"/>
                  <a:ea typeface="宋体"/>
                  <a:cs typeface="宋体"/>
                  <a:sym typeface="宋体"/>
                </a:rPr>
                <a:t>美国哥伦比亚医疗大学</a:t>
              </a:r>
              <a:r>
                <a:rPr>
                  <a:latin typeface="宋体"/>
                  <a:ea typeface="宋体"/>
                  <a:cs typeface="宋体"/>
                  <a:sym typeface="宋体"/>
                </a:rPr>
                <a:t>作为美国知名</a:t>
              </a:r>
              <a:r>
                <a:rPr>
                  <a:latin typeface="宋体"/>
                  <a:ea typeface="宋体"/>
                  <a:cs typeface="宋体"/>
                  <a:sym typeface="宋体"/>
                </a:rPr>
                <a:t>医科大学</a:t>
              </a:r>
              <a:r>
                <a:rPr>
                  <a:latin typeface="宋体"/>
                  <a:ea typeface="宋体"/>
                  <a:cs typeface="宋体"/>
                  <a:sym typeface="宋体"/>
                </a:rPr>
                <a:t>，成为</a:t>
              </a:r>
              <a:r>
                <a:rPr>
                  <a:latin typeface="宋体"/>
                  <a:ea typeface="宋体"/>
                  <a:cs typeface="宋体"/>
                  <a:sym typeface="宋体"/>
                </a:rPr>
                <a:t>美国</a:t>
              </a:r>
              <a:r>
                <a:rPr>
                  <a:latin typeface="宋体"/>
                  <a:ea typeface="宋体"/>
                  <a:cs typeface="宋体"/>
                  <a:sym typeface="宋体"/>
                </a:rPr>
                <a:t>国际</a:t>
              </a:r>
              <a:r>
                <a:rPr>
                  <a:latin typeface="宋体"/>
                  <a:ea typeface="宋体"/>
                  <a:cs typeface="宋体"/>
                  <a:sym typeface="宋体"/>
                </a:rPr>
                <a:t>医疗机构</a:t>
              </a:r>
              <a:r>
                <a:rPr>
                  <a:latin typeface="宋体"/>
                  <a:ea typeface="宋体"/>
                  <a:cs typeface="宋体"/>
                  <a:sym typeface="宋体"/>
                </a:rPr>
                <a:t>打造新型社区诊所的重量级合作伙伴。</a:t>
              </a:r>
            </a:p>
            <a:p>
              <a:pPr>
                <a:defRPr sz="1100">
                  <a:solidFill>
                    <a:srgbClr val="222222"/>
                  </a:solidFill>
                  <a:latin typeface="Sans-serif"/>
                  <a:ea typeface="Sans-serif"/>
                  <a:cs typeface="Sans-serif"/>
                  <a:sym typeface="Sans-serif"/>
                </a:defRPr>
              </a:pPr>
              <a:r>
                <a:t>1911</a:t>
              </a:r>
              <a:r>
                <a:rPr>
                  <a:latin typeface="宋体"/>
                  <a:ea typeface="宋体"/>
                  <a:cs typeface="宋体"/>
                  <a:sym typeface="宋体"/>
                </a:rPr>
                <a:t>年，哥伦比亚大学与长老会医院达成</a:t>
              </a:r>
              <a:r>
                <a:t>“</a:t>
              </a:r>
              <a:r>
                <a:rPr>
                  <a:latin typeface="宋体"/>
                  <a:ea typeface="宋体"/>
                  <a:cs typeface="宋体"/>
                  <a:sym typeface="宋体"/>
                </a:rPr>
                <a:t>正式联合协议</a:t>
              </a:r>
              <a:r>
                <a:t>”</a:t>
              </a:r>
              <a:r>
                <a:rPr>
                  <a:latin typeface="宋体"/>
                  <a:ea typeface="宋体"/>
                  <a:cs typeface="宋体"/>
                  <a:sym typeface="宋体"/>
                </a:rPr>
                <a:t>，后者是</a:t>
              </a:r>
              <a:r>
                <a:t>1868</a:t>
              </a:r>
              <a:r>
                <a:rPr>
                  <a:latin typeface="宋体"/>
                  <a:ea typeface="宋体"/>
                  <a:cs typeface="宋体"/>
                  <a:sym typeface="宋体"/>
                </a:rPr>
                <a:t>年由一个纽约</a:t>
              </a:r>
              <a:r>
                <a:rPr u="sng">
                  <a:solidFill>
                    <a:srgbClr val="0563C1"/>
                  </a:solidFill>
                  <a:uFill>
                    <a:solidFill>
                      <a:srgbClr val="0563C1"/>
                    </a:solidFill>
                  </a:uFill>
                  <a:latin typeface="宋体"/>
                  <a:ea typeface="宋体"/>
                  <a:cs typeface="宋体"/>
                  <a:sym typeface="宋体"/>
                  <a:hlinkClick r:id="rId3" invalidUrl="" action="" tgtFrame="" tooltip="" history="1" highlightClick="0" endSnd="0"/>
                </a:rPr>
                <a:t>慈善家</a:t>
              </a:r>
              <a:r>
                <a:rPr u="sng">
                  <a:solidFill>
                    <a:srgbClr val="0563C1"/>
                  </a:solidFill>
                  <a:uFill>
                    <a:solidFill>
                      <a:srgbClr val="0563C1"/>
                    </a:solidFill>
                  </a:uFill>
                  <a:latin typeface="宋体"/>
                  <a:ea typeface="宋体"/>
                  <a:cs typeface="宋体"/>
                  <a:sym typeface="宋体"/>
                  <a:hlinkClick r:id="rId4" invalidUrl="" action="" tgtFrame="" tooltip="" history="1" highlightClick="0" endSnd="0"/>
                </a:rPr>
                <a:t>詹姆斯</a:t>
              </a:r>
              <a:r>
                <a:rPr u="sng">
                  <a:solidFill>
                    <a:srgbClr val="0563C1"/>
                  </a:solidFill>
                  <a:uFill>
                    <a:solidFill>
                      <a:srgbClr val="0563C1"/>
                    </a:solidFill>
                  </a:uFill>
                  <a:hlinkClick r:id="rId4" invalidUrl="" action="" tgtFrame="" tooltip="" history="1" highlightClick="0" endSnd="0"/>
                </a:rPr>
                <a:t>·</a:t>
              </a:r>
              <a:r>
                <a:rPr u="sng">
                  <a:solidFill>
                    <a:srgbClr val="0563C1"/>
                  </a:solidFill>
                  <a:uFill>
                    <a:solidFill>
                      <a:srgbClr val="0563C1"/>
                    </a:solidFill>
                  </a:uFill>
                  <a:latin typeface="宋体"/>
                  <a:ea typeface="宋体"/>
                  <a:cs typeface="宋体"/>
                  <a:sym typeface="宋体"/>
                  <a:hlinkClick r:id="rId4" invalidUrl="" action="" tgtFrame="" tooltip="" history="1" highlightClick="0" endSnd="0"/>
                </a:rPr>
                <a:t>雷诺克斯</a:t>
              </a:r>
              <a:r>
                <a:rPr>
                  <a:latin typeface="宋体"/>
                  <a:ea typeface="宋体"/>
                  <a:cs typeface="宋体"/>
                  <a:sym typeface="宋体"/>
                </a:rPr>
                <a:t>创立的。这为新型医学中心布局的形成铺平了道路。</a:t>
              </a:r>
              <a:r>
                <a:t>1928</a:t>
              </a:r>
              <a:r>
                <a:rPr>
                  <a:latin typeface="宋体"/>
                  <a:ea typeface="宋体"/>
                  <a:cs typeface="宋体"/>
                  <a:sym typeface="宋体"/>
                </a:rPr>
                <a:t>年，坐落于曼哈顿华盛顿高地的哥伦比亚</a:t>
              </a:r>
              <a:r>
                <a:t>-</a:t>
              </a:r>
              <a:r>
                <a:rPr>
                  <a:latin typeface="宋体"/>
                  <a:ea typeface="宋体"/>
                  <a:cs typeface="宋体"/>
                  <a:sym typeface="宋体"/>
                </a:rPr>
                <a:t>长老会医学中心成立，这是世界上第一个集病人护理、医学教育和研究于一身的地方，是第一个</a:t>
              </a:r>
              <a:r>
                <a:rPr u="sng">
                  <a:solidFill>
                    <a:srgbClr val="0563C1"/>
                  </a:solidFill>
                  <a:uFill>
                    <a:solidFill>
                      <a:srgbClr val="0563C1"/>
                    </a:solidFill>
                  </a:uFill>
                  <a:latin typeface="宋体"/>
                  <a:ea typeface="宋体"/>
                  <a:cs typeface="宋体"/>
                  <a:sym typeface="宋体"/>
                  <a:hlinkClick r:id="rId5" invalidUrl="" action="" tgtFrame="" tooltip="" history="1" highlightClick="0" endSnd="0"/>
                </a:rPr>
                <a:t>学术健康科学中心</a:t>
              </a:r>
              <a:r>
                <a:rPr>
                  <a:latin typeface="宋体"/>
                  <a:ea typeface="宋体"/>
                  <a:cs typeface="宋体"/>
                  <a:sym typeface="宋体"/>
                </a:rPr>
                <a:t>，同时也是是医学研究结合病人护理的先锋。这一项目中也包括婴儿医院、纽约神经病学研究所和纽约州立长老会学会，</a:t>
              </a:r>
              <a:r>
                <a:t>1950</a:t>
              </a:r>
              <a:r>
                <a:rPr>
                  <a:latin typeface="宋体"/>
                  <a:ea typeface="宋体"/>
                  <a:cs typeface="宋体"/>
                  <a:sym typeface="宋体"/>
                </a:rPr>
                <a:t>年它们整合成了</a:t>
              </a:r>
              <a:r>
                <a:rPr u="sng">
                  <a:solidFill>
                    <a:srgbClr val="0563C1"/>
                  </a:solidFill>
                  <a:uFill>
                    <a:solidFill>
                      <a:srgbClr val="0563C1"/>
                    </a:solidFill>
                  </a:uFill>
                  <a:latin typeface="宋体"/>
                  <a:ea typeface="宋体"/>
                  <a:cs typeface="宋体"/>
                  <a:sym typeface="宋体"/>
                  <a:hlinkClick r:id="rId6" invalidUrl="" action="" tgtFrame="" tooltip="" history="1" highlightClick="0" endSnd="0"/>
                </a:rPr>
                <a:t>纽约整形外科医院</a:t>
              </a:r>
              <a:r>
                <a:rPr>
                  <a:latin typeface="宋体"/>
                  <a:ea typeface="宋体"/>
                  <a:cs typeface="宋体"/>
                  <a:sym typeface="宋体"/>
                </a:rPr>
                <a:t>。</a:t>
              </a:r>
              <a:endParaRPr>
                <a:solidFill>
                  <a:srgbClr val="333333"/>
                </a:solidFill>
                <a:latin typeface="PingFang SC Regular"/>
                <a:ea typeface="PingFang SC Regular"/>
                <a:cs typeface="PingFang SC Regular"/>
                <a:sym typeface="PingFang SC Regular"/>
              </a:endParaRPr>
            </a:p>
            <a:p>
              <a:pPr>
                <a:defRPr sz="11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美国国际医疗机构由</a:t>
              </a:r>
              <a:r>
                <a:t>2002</a:t>
              </a:r>
              <a:r>
                <a:rPr>
                  <a:latin typeface="宋体"/>
                  <a:ea typeface="宋体"/>
                  <a:cs typeface="宋体"/>
                  <a:sym typeface="宋体"/>
                </a:rPr>
                <a:t>年创办</a:t>
              </a:r>
              <a:r>
                <a:rPr>
                  <a:latin typeface="宋体"/>
                  <a:ea typeface="宋体"/>
                  <a:cs typeface="宋体"/>
                  <a:sym typeface="宋体"/>
                </a:rPr>
                <a:t>，已为数百名中国患者提供专业、优质的海外就医服务。本次与美国知名</a:t>
              </a:r>
              <a:r>
                <a:rPr>
                  <a:latin typeface="宋体"/>
                  <a:ea typeface="宋体"/>
                  <a:cs typeface="宋体"/>
                  <a:sym typeface="宋体"/>
                </a:rPr>
                <a:t>医疗机构哥伦比亚</a:t>
              </a:r>
              <a:r>
                <a:rPr>
                  <a:latin typeface="宋体"/>
                  <a:ea typeface="宋体"/>
                  <a:cs typeface="宋体"/>
                  <a:sym typeface="宋体"/>
                </a:rPr>
                <a:t>合作，双方达成了战略合作伙伴，并在线上与线下达成多项合作内容。</a:t>
              </a:r>
            </a:p>
            <a:p>
              <a:pPr>
                <a:defRPr sz="1100">
                  <a:solidFill>
                    <a:srgbClr val="333333"/>
                  </a:solidFill>
                  <a:latin typeface="PingFang SC Regular"/>
                  <a:ea typeface="PingFang SC Regular"/>
                  <a:cs typeface="PingFang SC Regular"/>
                  <a:sym typeface="PingFang SC Regular"/>
                </a:defRPr>
              </a:pPr>
              <a:r>
                <a:rPr>
                  <a:latin typeface="宋体"/>
                  <a:ea typeface="宋体"/>
                  <a:cs typeface="宋体"/>
                  <a:sym typeface="宋体"/>
                </a:rPr>
                <a:t>其中由</a:t>
              </a:r>
              <a:r>
                <a:rPr>
                  <a:latin typeface="宋体"/>
                  <a:ea typeface="宋体"/>
                  <a:cs typeface="宋体"/>
                  <a:sym typeface="宋体"/>
                </a:rPr>
                <a:t>哥伦比亚大学</a:t>
              </a:r>
              <a:r>
                <a:rPr>
                  <a:latin typeface="宋体"/>
                  <a:ea typeface="宋体"/>
                  <a:cs typeface="宋体"/>
                  <a:sym typeface="宋体"/>
                </a:rPr>
                <a:t>提供全科的相关临床路径资料，通过远程方式提高中国医生对临床路径的了解，并约定时间对</a:t>
              </a:r>
              <a:r>
                <a:rPr>
                  <a:latin typeface="宋体"/>
                  <a:ea typeface="宋体"/>
                  <a:cs typeface="宋体"/>
                  <a:sym typeface="宋体"/>
                </a:rPr>
                <a:t>美国</a:t>
              </a:r>
              <a:r>
                <a:rPr>
                  <a:latin typeface="宋体"/>
                  <a:ea typeface="宋体"/>
                  <a:cs typeface="宋体"/>
                  <a:sym typeface="宋体"/>
                </a:rPr>
                <a:t>国际</a:t>
              </a:r>
              <a:r>
                <a:rPr>
                  <a:latin typeface="宋体"/>
                  <a:ea typeface="宋体"/>
                  <a:cs typeface="宋体"/>
                  <a:sym typeface="宋体"/>
                </a:rPr>
                <a:t>医疗机构</a:t>
              </a:r>
              <a:r>
                <a:rPr>
                  <a:latin typeface="宋体"/>
                  <a:ea typeface="宋体"/>
                  <a:cs typeface="宋体"/>
                  <a:sym typeface="宋体"/>
                </a:rPr>
                <a:t>的工作人员进行远程培训、答疑，将大大提高新型社区的医疗技术水平和服务质量。同时</a:t>
              </a:r>
              <a:r>
                <a:rPr>
                  <a:latin typeface="宋体"/>
                  <a:ea typeface="宋体"/>
                  <a:cs typeface="宋体"/>
                  <a:sym typeface="宋体"/>
                </a:rPr>
                <a:t>美国</a:t>
              </a:r>
              <a:r>
                <a:rPr>
                  <a:latin typeface="宋体"/>
                  <a:ea typeface="宋体"/>
                  <a:cs typeface="宋体"/>
                  <a:sym typeface="宋体"/>
                </a:rPr>
                <a:t>的医生来华或在美国配合参加学术会议，多元化的交流更加便捷的了解医学前沿最新的科研成果。</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3" grpId="1" fill="hold">
                                  <p:stCondLst>
                                    <p:cond delay="0"/>
                                  </p:stCondLst>
                                  <p:iterate type="el" backwards="0">
                                    <p:tmAbs val="0"/>
                                  </p:iterate>
                                  <p:childTnLst>
                                    <p:set>
                                      <p:cBhvr>
                                        <p:cTn id="6" fill="hold"/>
                                        <p:tgtEl>
                                          <p:spTgt spid="1648"/>
                                        </p:tgtEl>
                                        <p:attrNameLst>
                                          <p:attrName>style.visibility</p:attrName>
                                        </p:attrNameLst>
                                      </p:cBhvr>
                                      <p:to>
                                        <p:strVal val="visible"/>
                                      </p:to>
                                    </p:set>
                                    <p:animEffect filter="blinds(horizontal)" transition="in">
                                      <p:cBhvr>
                                        <p:cTn id="7" dur="500"/>
                                        <p:tgtEl>
                                          <p:spTgt spid="1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2" name="文本框"/>
          <p:cNvSpPr txBox="1"/>
          <p:nvPr>
            <p:ph type="title"/>
          </p:nvPr>
        </p:nvSpPr>
        <p:spPr>
          <a:prstGeom prst="rect">
            <a:avLst/>
          </a:prstGeom>
        </p:spPr>
        <p:txBody>
          <a:bodyPr/>
          <a:lstStyle/>
          <a:p>
            <a:pPr defTabSz="365760">
              <a:defRPr sz="1200"/>
            </a:pPr>
          </a:p>
        </p:txBody>
      </p:sp>
      <p:sp>
        <p:nvSpPr>
          <p:cNvPr id="1653" name="文本框"/>
          <p:cNvSpPr txBox="1"/>
          <p:nvPr>
            <p:ph type="body" sz="quarter" idx="1"/>
          </p:nvPr>
        </p:nvSpPr>
        <p:spPr>
          <a:prstGeom prst="rect">
            <a:avLst/>
          </a:prstGeom>
        </p:spPr>
        <p:txBody>
          <a:bodyPr/>
          <a:lstStyle/>
          <a:p>
            <a:pPr marL="68580" indent="-68580" defTabSz="365760">
              <a:spcBef>
                <a:spcPts val="200"/>
              </a:spcBef>
              <a:defRPr sz="720"/>
            </a:pPr>
          </a:p>
        </p:txBody>
      </p:sp>
      <p:grpSp>
        <p:nvGrpSpPr>
          <p:cNvPr id="1669" name="对象"/>
          <p:cNvGrpSpPr/>
          <p:nvPr/>
        </p:nvGrpSpPr>
        <p:grpSpPr>
          <a:xfrm>
            <a:off x="1056942" y="853215"/>
            <a:ext cx="7146558" cy="3699992"/>
            <a:chOff x="0" y="0"/>
            <a:chExt cx="7146557" cy="3699990"/>
          </a:xfrm>
        </p:grpSpPr>
        <p:grpSp>
          <p:nvGrpSpPr>
            <p:cNvPr id="1656" name="圆角矩形"/>
            <p:cNvGrpSpPr/>
            <p:nvPr/>
          </p:nvGrpSpPr>
          <p:grpSpPr>
            <a:xfrm>
              <a:off x="2503435" y="0"/>
              <a:ext cx="2139689" cy="1428372"/>
              <a:chOff x="0" y="0"/>
              <a:chExt cx="2139688" cy="1428371"/>
            </a:xfrm>
          </p:grpSpPr>
          <p:sp>
            <p:nvSpPr>
              <p:cNvPr id="1654" name="Rounded Rectangle"/>
              <p:cNvSpPr/>
              <p:nvPr/>
            </p:nvSpPr>
            <p:spPr>
              <a:xfrm>
                <a:off x="0" y="0"/>
                <a:ext cx="2139689" cy="1428372"/>
              </a:xfrm>
              <a:prstGeom prst="roundRect">
                <a:avLst>
                  <a:gd name="adj" fmla="val 16666"/>
                </a:avLst>
              </a:prstGeom>
              <a:solidFill>
                <a:schemeClr val="accent3">
                  <a:lumOff val="44000"/>
                </a:schemeClr>
              </a:solidFill>
              <a:ln w="25400" cap="flat">
                <a:solidFill>
                  <a:schemeClr val="accent4">
                    <a:lumOff val="-44000"/>
                  </a:schemeClr>
                </a:solidFill>
                <a:prstDash val="solid"/>
                <a:miter lim="800000"/>
              </a:ln>
              <a:effectLst/>
            </p:spPr>
            <p:txBody>
              <a:bodyPr wrap="square" lIns="0" tIns="0" rIns="0" bIns="0" numCol="1" anchor="ctr">
                <a:noAutofit/>
              </a:bodyPr>
              <a:lstStyle/>
              <a:p>
                <a:pPr algn="ctr">
                  <a:defRPr>
                    <a:latin typeface="Times New Roman"/>
                    <a:ea typeface="Times New Roman"/>
                    <a:cs typeface="Times New Roman"/>
                    <a:sym typeface="Times New Roman"/>
                  </a:defRPr>
                </a:pPr>
              </a:p>
            </p:txBody>
          </p:sp>
          <p:sp>
            <p:nvSpPr>
              <p:cNvPr id="1655" name="关于回报与收益"/>
              <p:cNvSpPr txBox="1"/>
              <p:nvPr/>
            </p:nvSpPr>
            <p:spPr>
              <a:xfrm>
                <a:off x="69722" y="509715"/>
                <a:ext cx="2000244"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latin typeface="宋体"/>
                    <a:ea typeface="宋体"/>
                    <a:cs typeface="宋体"/>
                    <a:sym typeface="宋体"/>
                  </a:defRPr>
                </a:lvl1pPr>
              </a:lstStyle>
              <a:p>
                <a:pPr>
                  <a:defRPr>
                    <a:latin typeface="Times New Roman"/>
                    <a:ea typeface="Times New Roman"/>
                    <a:cs typeface="Times New Roman"/>
                    <a:sym typeface="Times New Roman"/>
                  </a:defRPr>
                </a:pPr>
                <a:r>
                  <a:rPr>
                    <a:latin typeface="宋体"/>
                    <a:ea typeface="宋体"/>
                    <a:cs typeface="宋体"/>
                    <a:sym typeface="宋体"/>
                  </a:rPr>
                  <a:t>关于回报与收益</a:t>
                </a:r>
              </a:p>
            </p:txBody>
          </p:sp>
        </p:grpSp>
        <p:grpSp>
          <p:nvGrpSpPr>
            <p:cNvPr id="1659" name="圆角矩形"/>
            <p:cNvGrpSpPr/>
            <p:nvPr/>
          </p:nvGrpSpPr>
          <p:grpSpPr>
            <a:xfrm>
              <a:off x="0" y="2142558"/>
              <a:ext cx="2139689" cy="1428372"/>
              <a:chOff x="0" y="0"/>
              <a:chExt cx="2139688" cy="1428371"/>
            </a:xfrm>
          </p:grpSpPr>
          <p:sp>
            <p:nvSpPr>
              <p:cNvPr id="1657" name="Rounded Rectangle"/>
              <p:cNvSpPr/>
              <p:nvPr/>
            </p:nvSpPr>
            <p:spPr>
              <a:xfrm>
                <a:off x="0" y="0"/>
                <a:ext cx="2139689" cy="1428372"/>
              </a:xfrm>
              <a:prstGeom prst="roundRect">
                <a:avLst>
                  <a:gd name="adj" fmla="val 16666"/>
                </a:avLst>
              </a:prstGeom>
              <a:solidFill>
                <a:schemeClr val="accent3">
                  <a:lumOff val="44000"/>
                </a:schemeClr>
              </a:solidFill>
              <a:ln w="25400" cap="flat">
                <a:solidFill>
                  <a:schemeClr val="accent4">
                    <a:lumOff val="-44000"/>
                  </a:schemeClr>
                </a:solidFill>
                <a:prstDash val="solid"/>
                <a:miter lim="800000"/>
              </a:ln>
              <a:effectLst/>
            </p:spPr>
            <p:txBody>
              <a:bodyPr wrap="square" lIns="0" tIns="0" rIns="0" bIns="0" numCol="1" anchor="ctr">
                <a:noAutofit/>
              </a:bodyPr>
              <a:lstStyle/>
              <a:p>
                <a:pPr algn="ctr">
                  <a:defRPr>
                    <a:latin typeface="Times New Roman"/>
                    <a:ea typeface="Times New Roman"/>
                    <a:cs typeface="Times New Roman"/>
                    <a:sym typeface="Times New Roman"/>
                  </a:defRPr>
                </a:pPr>
              </a:p>
            </p:txBody>
          </p:sp>
          <p:sp>
            <p:nvSpPr>
              <p:cNvPr id="1658" name="投资商需要支付我方考察团来中国的一切基本日常费用：包括交通，食宿。"/>
              <p:cNvSpPr txBox="1"/>
              <p:nvPr/>
            </p:nvSpPr>
            <p:spPr>
              <a:xfrm>
                <a:off x="69722" y="33465"/>
                <a:ext cx="2000244" cy="136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latin typeface="宋体"/>
                    <a:ea typeface="宋体"/>
                    <a:cs typeface="宋体"/>
                    <a:sym typeface="宋体"/>
                  </a:defRPr>
                </a:lvl1pPr>
              </a:lstStyle>
              <a:p>
                <a:pPr>
                  <a:defRPr>
                    <a:latin typeface="Times New Roman"/>
                    <a:ea typeface="Times New Roman"/>
                    <a:cs typeface="Times New Roman"/>
                    <a:sym typeface="Times New Roman"/>
                  </a:defRPr>
                </a:pPr>
                <a:r>
                  <a:rPr>
                    <a:latin typeface="宋体"/>
                    <a:ea typeface="宋体"/>
                    <a:cs typeface="宋体"/>
                    <a:sym typeface="宋体"/>
                  </a:rPr>
                  <a:t>投资商需要支付我方考察团来中国的一切基本日常费用：包括交通，食宿。 </a:t>
                </a:r>
              </a:p>
            </p:txBody>
          </p:sp>
        </p:grpSp>
        <p:grpSp>
          <p:nvGrpSpPr>
            <p:cNvPr id="1662" name="圆角矩形"/>
            <p:cNvGrpSpPr/>
            <p:nvPr/>
          </p:nvGrpSpPr>
          <p:grpSpPr>
            <a:xfrm>
              <a:off x="2503435" y="2142558"/>
              <a:ext cx="2139689" cy="1428372"/>
              <a:chOff x="0" y="0"/>
              <a:chExt cx="2139688" cy="1428371"/>
            </a:xfrm>
          </p:grpSpPr>
          <p:sp>
            <p:nvSpPr>
              <p:cNvPr id="1660" name="Rounded Rectangle"/>
              <p:cNvSpPr/>
              <p:nvPr/>
            </p:nvSpPr>
            <p:spPr>
              <a:xfrm>
                <a:off x="0" y="0"/>
                <a:ext cx="2139689" cy="1428372"/>
              </a:xfrm>
              <a:prstGeom prst="roundRect">
                <a:avLst>
                  <a:gd name="adj" fmla="val 16666"/>
                </a:avLst>
              </a:prstGeom>
              <a:solidFill>
                <a:schemeClr val="accent3">
                  <a:lumOff val="44000"/>
                </a:schemeClr>
              </a:solidFill>
              <a:ln w="25400" cap="flat">
                <a:solidFill>
                  <a:schemeClr val="accent4">
                    <a:lumOff val="-44000"/>
                  </a:schemeClr>
                </a:solidFill>
                <a:prstDash val="solid"/>
                <a:miter lim="800000"/>
              </a:ln>
              <a:effectLst/>
            </p:spPr>
            <p:txBody>
              <a:bodyPr wrap="square" lIns="0" tIns="0" rIns="0" bIns="0" numCol="1" anchor="ctr">
                <a:noAutofit/>
              </a:bodyPr>
              <a:lstStyle/>
              <a:p>
                <a:pPr algn="ctr">
                  <a:defRPr>
                    <a:latin typeface="Times New Roman"/>
                    <a:ea typeface="Times New Roman"/>
                    <a:cs typeface="Times New Roman"/>
                    <a:sym typeface="Times New Roman"/>
                  </a:defRPr>
                </a:pPr>
              </a:p>
            </p:txBody>
          </p:sp>
          <p:sp>
            <p:nvSpPr>
              <p:cNvPr id="1661" name="如拟定合同，需要支付我方总投资的3%顾问费用（不包括之前的考察费等）"/>
              <p:cNvSpPr txBox="1"/>
              <p:nvPr/>
            </p:nvSpPr>
            <p:spPr>
              <a:xfrm>
                <a:off x="69722" y="28609"/>
                <a:ext cx="2000244" cy="1371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a:latin typeface="Times New Roman"/>
                    <a:ea typeface="Times New Roman"/>
                    <a:cs typeface="Times New Roman"/>
                    <a:sym typeface="Times New Roman"/>
                  </a:defRPr>
                </a:pPr>
                <a:r>
                  <a:rPr>
                    <a:latin typeface="宋体"/>
                    <a:ea typeface="宋体"/>
                    <a:cs typeface="宋体"/>
                    <a:sym typeface="宋体"/>
                  </a:rPr>
                  <a:t>如拟定合同，需要支付我方总投资的</a:t>
                </a:r>
                <a:r>
                  <a:t>3%</a:t>
                </a:r>
                <a:r>
                  <a:rPr>
                    <a:latin typeface="宋体"/>
                    <a:ea typeface="宋体"/>
                    <a:cs typeface="宋体"/>
                    <a:sym typeface="宋体"/>
                  </a:rPr>
                  <a:t>顾问费用（不包括之前的考察费等）</a:t>
                </a:r>
              </a:p>
            </p:txBody>
          </p:sp>
        </p:grpSp>
        <p:grpSp>
          <p:nvGrpSpPr>
            <p:cNvPr id="1665" name="圆角矩形"/>
            <p:cNvGrpSpPr/>
            <p:nvPr/>
          </p:nvGrpSpPr>
          <p:grpSpPr>
            <a:xfrm>
              <a:off x="5006869" y="2013497"/>
              <a:ext cx="2139689" cy="1686494"/>
              <a:chOff x="0" y="0"/>
              <a:chExt cx="2139688" cy="1686492"/>
            </a:xfrm>
          </p:grpSpPr>
          <p:sp>
            <p:nvSpPr>
              <p:cNvPr id="1663" name="Rounded Rectangle"/>
              <p:cNvSpPr/>
              <p:nvPr/>
            </p:nvSpPr>
            <p:spPr>
              <a:xfrm>
                <a:off x="0" y="129060"/>
                <a:ext cx="2139689" cy="1428373"/>
              </a:xfrm>
              <a:prstGeom prst="roundRect">
                <a:avLst>
                  <a:gd name="adj" fmla="val 16666"/>
                </a:avLst>
              </a:prstGeom>
              <a:solidFill>
                <a:schemeClr val="accent3">
                  <a:lumOff val="44000"/>
                </a:schemeClr>
              </a:solidFill>
              <a:ln w="25400" cap="flat">
                <a:solidFill>
                  <a:schemeClr val="accent4">
                    <a:lumOff val="-44000"/>
                  </a:schemeClr>
                </a:solidFill>
                <a:prstDash val="solid"/>
                <a:miter lim="800000"/>
              </a:ln>
              <a:effectLst/>
            </p:spPr>
            <p:txBody>
              <a:bodyPr wrap="square" lIns="0" tIns="0" rIns="0" bIns="0" numCol="1" anchor="ctr">
                <a:noAutofit/>
              </a:bodyPr>
              <a:lstStyle/>
              <a:p>
                <a:pPr algn="ctr">
                  <a:defRPr>
                    <a:latin typeface="Times New Roman"/>
                    <a:ea typeface="Times New Roman"/>
                    <a:cs typeface="Times New Roman"/>
                    <a:sym typeface="Times New Roman"/>
                  </a:defRPr>
                </a:pPr>
              </a:p>
            </p:txBody>
          </p:sp>
          <p:sp>
            <p:nvSpPr>
              <p:cNvPr id="1664" name="后期完工运营，我方需要占此国内医疗机构总股份的5%，如后期还需要各管理及医师技术人员到访，还需支付他们另外的费用。"/>
              <p:cNvSpPr txBox="1"/>
              <p:nvPr/>
            </p:nvSpPr>
            <p:spPr>
              <a:xfrm>
                <a:off x="69722" y="0"/>
                <a:ext cx="2000244" cy="16864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400">
                    <a:latin typeface="Times New Roman"/>
                    <a:ea typeface="Times New Roman"/>
                    <a:cs typeface="Times New Roman"/>
                    <a:sym typeface="Times New Roman"/>
                  </a:defRPr>
                </a:pPr>
                <a:r>
                  <a:rPr>
                    <a:latin typeface="宋体"/>
                    <a:ea typeface="宋体"/>
                    <a:cs typeface="宋体"/>
                    <a:sym typeface="宋体"/>
                  </a:rPr>
                  <a:t>后期完工运营，我方需要占此国内医疗机构总股份的</a:t>
                </a:r>
                <a:r>
                  <a:t>5%</a:t>
                </a:r>
                <a:r>
                  <a:rPr>
                    <a:latin typeface="宋体"/>
                    <a:ea typeface="宋体"/>
                    <a:cs typeface="宋体"/>
                    <a:sym typeface="宋体"/>
                  </a:rPr>
                  <a:t>，如后期还需要各管理及医师技术人员到访，还需支付他们另外的费用</a:t>
                </a:r>
                <a:r>
                  <a:rPr sz="1800">
                    <a:latin typeface="宋体"/>
                    <a:ea typeface="宋体"/>
                    <a:cs typeface="宋体"/>
                    <a:sym typeface="宋体"/>
                  </a:rPr>
                  <a:t>。</a:t>
                </a:r>
              </a:p>
            </p:txBody>
          </p:sp>
        </p:grpSp>
        <p:sp>
          <p:nvSpPr>
            <p:cNvPr id="1666" name="肘形连接线"/>
            <p:cNvSpPr/>
            <p:nvPr/>
          </p:nvSpPr>
          <p:spPr>
            <a:xfrm rot="5400000">
              <a:off x="1964469" y="533748"/>
              <a:ext cx="714186" cy="25034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8575" cap="flat">
              <a:solidFill>
                <a:schemeClr val="accent4">
                  <a:lumOff val="-44000"/>
                </a:schemeClr>
              </a:solidFill>
              <a:prstDash val="solid"/>
              <a:miter lim="800000"/>
            </a:ln>
            <a:effectLst/>
          </p:spPr>
          <p:txBody>
            <a:bodyPr wrap="square" lIns="0" tIns="0" rIns="0" bIns="0" numCol="1" anchor="t">
              <a:noAutofit/>
            </a:bodyPr>
            <a:lstStyle/>
            <a:p>
              <a:pPr/>
            </a:p>
          </p:txBody>
        </p:sp>
        <p:sp>
          <p:nvSpPr>
            <p:cNvPr id="1667" name="肘形连接线"/>
            <p:cNvSpPr/>
            <p:nvPr/>
          </p:nvSpPr>
          <p:spPr>
            <a:xfrm flipH="1" rot="16200000">
              <a:off x="3221159" y="1779115"/>
              <a:ext cx="71418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8575" cap="flat">
              <a:solidFill>
                <a:schemeClr val="accent4">
                  <a:lumOff val="-44000"/>
                </a:schemeClr>
              </a:solidFill>
              <a:prstDash val="solid"/>
              <a:miter lim="800000"/>
            </a:ln>
            <a:effectLst/>
          </p:spPr>
          <p:txBody>
            <a:bodyPr wrap="square" lIns="0" tIns="0" rIns="0" bIns="0" numCol="1" anchor="t">
              <a:noAutofit/>
            </a:bodyPr>
            <a:lstStyle/>
            <a:p>
              <a:pPr/>
            </a:p>
          </p:txBody>
        </p:sp>
        <p:sp>
          <p:nvSpPr>
            <p:cNvPr id="1668" name="肘形连接线"/>
            <p:cNvSpPr/>
            <p:nvPr/>
          </p:nvSpPr>
          <p:spPr>
            <a:xfrm flipH="1" rot="16200000">
              <a:off x="4467903" y="533748"/>
              <a:ext cx="714187" cy="25034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8575" cap="flat">
              <a:solidFill>
                <a:schemeClr val="accent4">
                  <a:lumOff val="-44000"/>
                </a:schemeClr>
              </a:solidFill>
              <a:prstDash val="solid"/>
              <a:miter lim="800000"/>
            </a:ln>
            <a:effectLst/>
          </p:spPr>
          <p:txBody>
            <a:bodyPr wrap="square" lIns="0" tIns="0" rIns="0" bIns="0" numCol="1" anchor="t">
              <a:noAutofit/>
            </a:bodyPr>
            <a:lstStyle/>
            <a:p>
              <a:pP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3" name="文本框"/>
          <p:cNvSpPr txBox="1"/>
          <p:nvPr>
            <p:ph type="title" idx="4294967295"/>
          </p:nvPr>
        </p:nvSpPr>
        <p:spPr>
          <a:xfrm>
            <a:off x="457192" y="205196"/>
            <a:ext cx="8233076" cy="584754"/>
          </a:xfrm>
          <a:prstGeom prst="rect">
            <a:avLst/>
          </a:prstGeom>
        </p:spPr>
        <p:txBody>
          <a:bodyPr anchor="t"/>
          <a:lstStyle>
            <a:lvl1pPr>
              <a:defRPr sz="1100">
                <a:solidFill>
                  <a:srgbClr val="262626"/>
                </a:solidFill>
                <a:latin typeface="宋体"/>
                <a:ea typeface="宋体"/>
                <a:cs typeface="宋体"/>
                <a:sym typeface="宋体"/>
              </a:defRPr>
            </a:lvl1pPr>
          </a:lstStyle>
          <a:p>
            <a:pPr/>
            <a:r>
              <a:t>美国国际医疗机构项目已在国内各经济技术开发区，利用公司现有土地，投资新建一个以医疗服务为核心主题的，包括医学研究、健康管理、康养、康复治疗、食品营养、大数据等为一体的国际化高端医学中心。</a:t>
            </a:r>
          </a:p>
        </p:txBody>
      </p:sp>
      <p:sp>
        <p:nvSpPr>
          <p:cNvPr id="1674" name="文本框"/>
          <p:cNvSpPr txBox="1"/>
          <p:nvPr>
            <p:ph type="body" idx="4294967295"/>
          </p:nvPr>
        </p:nvSpPr>
        <p:spPr>
          <a:xfrm>
            <a:off x="457192" y="1201480"/>
            <a:ext cx="8233076" cy="3396550"/>
          </a:xfrm>
          <a:prstGeom prst="rect">
            <a:avLst/>
          </a:prstGeom>
        </p:spPr>
        <p:txBody>
          <a:bodyPr/>
          <a:lstStyle/>
          <a:p>
            <a:pPr marL="266700" indent="-266700">
              <a:lnSpc>
                <a:spcPts val="1000"/>
              </a:lnSpc>
              <a:spcBef>
                <a:spcPts val="0"/>
              </a:spcBef>
              <a:defRPr sz="800">
                <a:solidFill>
                  <a:srgbClr val="262626"/>
                </a:solidFill>
                <a:latin typeface="宋体"/>
                <a:ea typeface="宋体"/>
                <a:cs typeface="宋体"/>
                <a:sym typeface="宋体"/>
              </a:defRPr>
            </a:pPr>
            <a:r>
              <a:t>计划整合国内外优质医疗、教育资源，重点围绕综合医院、研究院、医科大学、综合配套设施四大板块进行规划建设，目标建设一个医教研紧密结合的国际医疗小镇，面向全国中高端人群，使其能够不出国门享受到欧洲医疗服务。</a:t>
            </a:r>
            <a:endParaRPr sz="700">
              <a:latin typeface="Verdana"/>
              <a:ea typeface="Verdana"/>
              <a:cs typeface="Verdana"/>
              <a:sym typeface="Verdana"/>
            </a:endParaRPr>
          </a:p>
          <a:p>
            <a:pPr marL="266700" indent="-266700">
              <a:lnSpc>
                <a:spcPts val="1000"/>
              </a:lnSpc>
              <a:spcBef>
                <a:spcPts val="0"/>
              </a:spcBef>
              <a:defRPr sz="700">
                <a:solidFill>
                  <a:srgbClr val="262626"/>
                </a:solidFill>
                <a:latin typeface="Verdana"/>
                <a:ea typeface="Verdana"/>
                <a:cs typeface="Verdana"/>
                <a:sym typeface="Verdana"/>
              </a:defRPr>
            </a:pPr>
            <a:r>
              <a:t> </a:t>
            </a:r>
          </a:p>
          <a:p>
            <a:pPr marL="266700" indent="-266700">
              <a:lnSpc>
                <a:spcPts val="1000"/>
              </a:lnSpc>
              <a:spcBef>
                <a:spcPts val="0"/>
              </a:spcBef>
              <a:defRPr sz="800">
                <a:solidFill>
                  <a:srgbClr val="262626"/>
                </a:solidFill>
                <a:latin typeface="宋体"/>
                <a:ea typeface="宋体"/>
                <a:cs typeface="宋体"/>
                <a:sym typeface="宋体"/>
              </a:defRPr>
            </a:pPr>
            <a:r>
              <a:t>其中综合医院计划与欧洲医院合作，以该医院为样板，在大湾区复制建设一所综合性医院，计划床位数不低于</a:t>
            </a:r>
            <a:r>
              <a:rPr>
                <a:latin typeface="Verdana"/>
                <a:ea typeface="Verdana"/>
                <a:cs typeface="Verdana"/>
                <a:sym typeface="Verdana"/>
              </a:rPr>
              <a:t>1000</a:t>
            </a:r>
            <a:r>
              <a:t>张；医学研究院将引进欧洲医院的管理模式，将综合医院建设成为研究型医院，对应综合医院科室建立相应研究中心，从而组建医学研究院；医科大学计划与国外的大学合作，创办国际医科大学，为宜善医院乃至全国医院提供高端医疗人才；综合设施将建设为医疗城配套的服务型综合体，包括星级酒店，快捷酒店，大型超市，专家公寓，青年人才公寓，以及为医疗科技、研发企业提供的办公园区。</a:t>
            </a:r>
          </a:p>
        </p:txBody>
      </p:sp>
      <p:pic>
        <p:nvPicPr>
          <p:cNvPr id="1675" name="图片" descr="图片"/>
          <p:cNvPicPr>
            <a:picLocks noChangeAspect="1"/>
          </p:cNvPicPr>
          <p:nvPr/>
        </p:nvPicPr>
        <p:blipFill>
          <a:blip r:embed="rId3">
            <a:extLst/>
          </a:blip>
          <a:stretch>
            <a:fillRect/>
          </a:stretch>
        </p:blipFill>
        <p:spPr>
          <a:xfrm>
            <a:off x="3413707" y="2385022"/>
            <a:ext cx="3989743" cy="2338934"/>
          </a:xfrm>
          <a:prstGeom prst="rect">
            <a:avLst/>
          </a:prstGeom>
          <a:ln w="12700">
            <a:miter lim="400000"/>
          </a:ln>
        </p:spPr>
      </p:pic>
    </p:spTree>
  </p:cSld>
  <p:clrMapOvr>
    <a:masterClrMapping/>
  </p:clrMapOvr>
  <p:transition xmlns:p14="http://schemas.microsoft.com/office/powerpoint/2010/main" spd="med" advClick="0" advTm="2000"/>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2060"/>
        </a:solidFill>
      </p:bgPr>
    </p:bg>
    <p:spTree>
      <p:nvGrpSpPr>
        <p:cNvPr id="1" name=""/>
        <p:cNvGrpSpPr/>
        <p:nvPr/>
      </p:nvGrpSpPr>
      <p:grpSpPr>
        <a:xfrm>
          <a:off x="0" y="0"/>
          <a:ext cx="0" cy="0"/>
          <a:chOff x="0" y="0"/>
          <a:chExt cx="0" cy="0"/>
        </a:xfrm>
      </p:grpSpPr>
      <p:grpSp>
        <p:nvGrpSpPr>
          <p:cNvPr id="1693" name="组合"/>
          <p:cNvGrpSpPr/>
          <p:nvPr/>
        </p:nvGrpSpPr>
        <p:grpSpPr>
          <a:xfrm>
            <a:off x="-2779396" y="-154944"/>
            <a:ext cx="5566769" cy="5566768"/>
            <a:chOff x="0" y="0"/>
            <a:chExt cx="5566767" cy="5566767"/>
          </a:xfrm>
        </p:grpSpPr>
        <p:sp>
          <p:nvSpPr>
            <p:cNvPr id="1679" name="曲线"/>
            <p:cNvSpPr/>
            <p:nvPr/>
          </p:nvSpPr>
          <p:spPr>
            <a:xfrm>
              <a:off x="2390394" y="2334038"/>
              <a:ext cx="785980" cy="785977"/>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0" name="曲线"/>
            <p:cNvSpPr/>
            <p:nvPr/>
          </p:nvSpPr>
          <p:spPr>
            <a:xfrm>
              <a:off x="2206518" y="2150161"/>
              <a:ext cx="1153625" cy="115367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1" name="曲线"/>
            <p:cNvSpPr/>
            <p:nvPr/>
          </p:nvSpPr>
          <p:spPr>
            <a:xfrm>
              <a:off x="2022641" y="1966286"/>
              <a:ext cx="1521133" cy="152141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2" name="曲线"/>
            <p:cNvSpPr/>
            <p:nvPr/>
          </p:nvSpPr>
          <p:spPr>
            <a:xfrm>
              <a:off x="1838765" y="1782408"/>
              <a:ext cx="1889063" cy="188897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3" name="曲线"/>
            <p:cNvSpPr/>
            <p:nvPr/>
          </p:nvSpPr>
          <p:spPr>
            <a:xfrm>
              <a:off x="1654890" y="1598533"/>
              <a:ext cx="2256887" cy="225678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4" name="曲线"/>
            <p:cNvSpPr/>
            <p:nvPr/>
          </p:nvSpPr>
          <p:spPr>
            <a:xfrm>
              <a:off x="1471013" y="1414656"/>
              <a:ext cx="2624622" cy="262462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5" name="曲线"/>
            <p:cNvSpPr/>
            <p:nvPr/>
          </p:nvSpPr>
          <p:spPr>
            <a:xfrm>
              <a:off x="1287135" y="1230778"/>
              <a:ext cx="2992358" cy="299207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6" name="曲线"/>
            <p:cNvSpPr/>
            <p:nvPr/>
          </p:nvSpPr>
          <p:spPr>
            <a:xfrm>
              <a:off x="1103259" y="1046901"/>
              <a:ext cx="3359939" cy="336009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7" name="曲线"/>
            <p:cNvSpPr/>
            <p:nvPr/>
          </p:nvSpPr>
          <p:spPr>
            <a:xfrm>
              <a:off x="919382" y="863025"/>
              <a:ext cx="3727830" cy="372782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8" name="曲线"/>
            <p:cNvSpPr/>
            <p:nvPr/>
          </p:nvSpPr>
          <p:spPr>
            <a:xfrm>
              <a:off x="735506" y="679150"/>
              <a:ext cx="4095568" cy="409499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89" name="曲线"/>
            <p:cNvSpPr/>
            <p:nvPr/>
          </p:nvSpPr>
          <p:spPr>
            <a:xfrm>
              <a:off x="551629" y="495273"/>
              <a:ext cx="4463304" cy="446330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90" name="曲线"/>
            <p:cNvSpPr/>
            <p:nvPr/>
          </p:nvSpPr>
          <p:spPr>
            <a:xfrm>
              <a:off x="367753" y="311397"/>
              <a:ext cx="4831038" cy="483126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91" name="曲线"/>
            <p:cNvSpPr/>
            <p:nvPr/>
          </p:nvSpPr>
          <p:spPr>
            <a:xfrm>
              <a:off x="183876" y="183873"/>
              <a:ext cx="5198775" cy="519877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92" name="曲线"/>
            <p:cNvSpPr/>
            <p:nvPr/>
          </p:nvSpPr>
          <p:spPr>
            <a:xfrm>
              <a:off x="0" y="0"/>
              <a:ext cx="5566768" cy="5566768"/>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694" name="矩形"/>
          <p:cNvSpPr txBox="1"/>
          <p:nvPr/>
        </p:nvSpPr>
        <p:spPr>
          <a:xfrm>
            <a:off x="1865054" y="2029376"/>
            <a:ext cx="5266096"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800">
                <a:solidFill>
                  <a:schemeClr val="accent3">
                    <a:lumOff val="44000"/>
                  </a:schemeClr>
                </a:solidFill>
                <a:latin typeface="思源黑体 Medium"/>
                <a:ea typeface="思源黑体 Medium"/>
                <a:cs typeface="思源黑体 Medium"/>
                <a:sym typeface="思源黑体 Medium"/>
              </a:defRPr>
            </a:lvl1pPr>
          </a:lstStyle>
          <a:p>
            <a:pPr/>
            <a:r>
              <a:t>T  H  A  N  K   YOU</a:t>
            </a:r>
          </a:p>
        </p:txBody>
      </p:sp>
      <p:grpSp>
        <p:nvGrpSpPr>
          <p:cNvPr id="1709" name="组合"/>
          <p:cNvGrpSpPr/>
          <p:nvPr/>
        </p:nvGrpSpPr>
        <p:grpSpPr>
          <a:xfrm>
            <a:off x="5925025" y="3205472"/>
            <a:ext cx="5566767" cy="5566769"/>
            <a:chOff x="0" y="0"/>
            <a:chExt cx="5566766" cy="5566767"/>
          </a:xfrm>
        </p:grpSpPr>
        <p:sp>
          <p:nvSpPr>
            <p:cNvPr id="1695" name="曲线"/>
            <p:cNvSpPr/>
            <p:nvPr/>
          </p:nvSpPr>
          <p:spPr>
            <a:xfrm>
              <a:off x="2390391" y="2334040"/>
              <a:ext cx="785982" cy="785980"/>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96" name="曲线"/>
            <p:cNvSpPr/>
            <p:nvPr/>
          </p:nvSpPr>
          <p:spPr>
            <a:xfrm>
              <a:off x="2206516" y="2150164"/>
              <a:ext cx="1153679" cy="115367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97" name="曲线"/>
            <p:cNvSpPr/>
            <p:nvPr/>
          </p:nvSpPr>
          <p:spPr>
            <a:xfrm>
              <a:off x="2022640" y="1966288"/>
              <a:ext cx="1521414" cy="152134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98" name="曲线"/>
            <p:cNvSpPr/>
            <p:nvPr/>
          </p:nvSpPr>
          <p:spPr>
            <a:xfrm>
              <a:off x="1838763" y="1782411"/>
              <a:ext cx="1889148" cy="188914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699" name="曲线"/>
            <p:cNvSpPr/>
            <p:nvPr/>
          </p:nvSpPr>
          <p:spPr>
            <a:xfrm>
              <a:off x="1654888" y="1598536"/>
              <a:ext cx="2256993" cy="225678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0" name="曲线"/>
            <p:cNvSpPr/>
            <p:nvPr/>
          </p:nvSpPr>
          <p:spPr>
            <a:xfrm>
              <a:off x="1471011" y="1414659"/>
              <a:ext cx="2624502" cy="2624622"/>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1" name="曲线"/>
            <p:cNvSpPr/>
            <p:nvPr/>
          </p:nvSpPr>
          <p:spPr>
            <a:xfrm>
              <a:off x="1287135" y="1230782"/>
              <a:ext cx="2992358" cy="299222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2" name="曲线"/>
            <p:cNvSpPr/>
            <p:nvPr/>
          </p:nvSpPr>
          <p:spPr>
            <a:xfrm>
              <a:off x="1103258" y="1046905"/>
              <a:ext cx="3359781" cy="3359937"/>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3" name="曲线"/>
            <p:cNvSpPr/>
            <p:nvPr/>
          </p:nvSpPr>
          <p:spPr>
            <a:xfrm>
              <a:off x="919382" y="863029"/>
              <a:ext cx="3728002" cy="372783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4" name="曲线"/>
            <p:cNvSpPr/>
            <p:nvPr/>
          </p:nvSpPr>
          <p:spPr>
            <a:xfrm>
              <a:off x="735505" y="679152"/>
              <a:ext cx="4095758" cy="409556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5" name="曲线"/>
            <p:cNvSpPr/>
            <p:nvPr/>
          </p:nvSpPr>
          <p:spPr>
            <a:xfrm>
              <a:off x="551628" y="495275"/>
              <a:ext cx="4463096" cy="446330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6" name="曲线"/>
            <p:cNvSpPr/>
            <p:nvPr/>
          </p:nvSpPr>
          <p:spPr>
            <a:xfrm>
              <a:off x="367753" y="311400"/>
              <a:ext cx="4830814" cy="483126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7" name="曲线"/>
            <p:cNvSpPr/>
            <p:nvPr/>
          </p:nvSpPr>
          <p:spPr>
            <a:xfrm>
              <a:off x="183876" y="183876"/>
              <a:ext cx="5199015" cy="519877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08" name="曲线"/>
            <p:cNvSpPr/>
            <p:nvPr/>
          </p:nvSpPr>
          <p:spPr>
            <a:xfrm>
              <a:off x="-1" y="0"/>
              <a:ext cx="5566767" cy="5566768"/>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724" name="组合"/>
          <p:cNvGrpSpPr/>
          <p:nvPr/>
        </p:nvGrpSpPr>
        <p:grpSpPr>
          <a:xfrm>
            <a:off x="6477000" y="-3147702"/>
            <a:ext cx="5566768" cy="5566769"/>
            <a:chOff x="0" y="0"/>
            <a:chExt cx="5566767" cy="5566767"/>
          </a:xfrm>
        </p:grpSpPr>
        <p:sp>
          <p:nvSpPr>
            <p:cNvPr id="1710" name="曲线"/>
            <p:cNvSpPr/>
            <p:nvPr/>
          </p:nvSpPr>
          <p:spPr>
            <a:xfrm>
              <a:off x="2390394" y="2334041"/>
              <a:ext cx="785980" cy="785979"/>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1" name="曲线"/>
            <p:cNvSpPr/>
            <p:nvPr/>
          </p:nvSpPr>
          <p:spPr>
            <a:xfrm>
              <a:off x="2206518" y="2150164"/>
              <a:ext cx="1153678" cy="115362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2" name="曲线"/>
            <p:cNvSpPr/>
            <p:nvPr/>
          </p:nvSpPr>
          <p:spPr>
            <a:xfrm>
              <a:off x="2022642" y="1966288"/>
              <a:ext cx="1521413" cy="152134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3" name="曲线"/>
            <p:cNvSpPr/>
            <p:nvPr/>
          </p:nvSpPr>
          <p:spPr>
            <a:xfrm>
              <a:off x="1838763" y="1782412"/>
              <a:ext cx="1889152" cy="188906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4" name="曲线"/>
            <p:cNvSpPr/>
            <p:nvPr/>
          </p:nvSpPr>
          <p:spPr>
            <a:xfrm>
              <a:off x="1654889" y="1598535"/>
              <a:ext cx="2256886" cy="2256887"/>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5" name="曲线"/>
            <p:cNvSpPr/>
            <p:nvPr/>
          </p:nvSpPr>
          <p:spPr>
            <a:xfrm>
              <a:off x="1471012" y="1414659"/>
              <a:ext cx="2624745" cy="2624622"/>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6" name="曲线"/>
            <p:cNvSpPr/>
            <p:nvPr/>
          </p:nvSpPr>
          <p:spPr>
            <a:xfrm>
              <a:off x="1287135" y="1230782"/>
              <a:ext cx="2992217" cy="299235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7" name="曲线"/>
            <p:cNvSpPr/>
            <p:nvPr/>
          </p:nvSpPr>
          <p:spPr>
            <a:xfrm>
              <a:off x="1103259" y="1046905"/>
              <a:ext cx="3359939" cy="336009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8" name="曲线"/>
            <p:cNvSpPr/>
            <p:nvPr/>
          </p:nvSpPr>
          <p:spPr>
            <a:xfrm>
              <a:off x="919382" y="863029"/>
              <a:ext cx="3727657" cy="372783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19" name="曲线"/>
            <p:cNvSpPr/>
            <p:nvPr/>
          </p:nvSpPr>
          <p:spPr>
            <a:xfrm>
              <a:off x="735506" y="679152"/>
              <a:ext cx="4095757" cy="409499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20" name="曲线"/>
            <p:cNvSpPr/>
            <p:nvPr/>
          </p:nvSpPr>
          <p:spPr>
            <a:xfrm>
              <a:off x="551629" y="495275"/>
              <a:ext cx="4463096" cy="446330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21" name="曲线"/>
            <p:cNvSpPr/>
            <p:nvPr/>
          </p:nvSpPr>
          <p:spPr>
            <a:xfrm>
              <a:off x="367753" y="311400"/>
              <a:ext cx="4830815" cy="483103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22" name="曲线"/>
            <p:cNvSpPr/>
            <p:nvPr/>
          </p:nvSpPr>
          <p:spPr>
            <a:xfrm>
              <a:off x="183877" y="183876"/>
              <a:ext cx="5199015" cy="519877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723" name="曲线"/>
            <p:cNvSpPr/>
            <p:nvPr/>
          </p:nvSpPr>
          <p:spPr>
            <a:xfrm>
              <a:off x="0" y="0"/>
              <a:ext cx="5566768" cy="5566768"/>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725" name="矩形"/>
          <p:cNvSpPr txBox="1"/>
          <p:nvPr/>
        </p:nvSpPr>
        <p:spPr>
          <a:xfrm>
            <a:off x="3453209" y="3516388"/>
            <a:ext cx="2237741"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100">
                <a:solidFill>
                  <a:schemeClr val="accent3">
                    <a:lumOff val="44000"/>
                  </a:schemeClr>
                </a:solidFill>
                <a:latin typeface="思源黑体 Medium"/>
                <a:ea typeface="思源黑体 Medium"/>
                <a:cs typeface="思源黑体 Medium"/>
                <a:sym typeface="思源黑体 Medium"/>
              </a:defRPr>
            </a:lvl1pPr>
          </a:lstStyle>
          <a:p>
            <a:pPr/>
            <a:r>
              <a:t>美国国际医疗机构</a:t>
            </a:r>
          </a:p>
        </p:txBody>
      </p:sp>
      <p:sp>
        <p:nvSpPr>
          <p:cNvPr id="1726" name="矩形"/>
          <p:cNvSpPr txBox="1"/>
          <p:nvPr/>
        </p:nvSpPr>
        <p:spPr>
          <a:xfrm>
            <a:off x="3742932" y="891934"/>
            <a:ext cx="1657658"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chemeClr val="accent3">
                    <a:lumOff val="44000"/>
                  </a:schemeClr>
                </a:solidFill>
                <a:latin typeface="思源黑体 Medium"/>
                <a:ea typeface="思源黑体 Medium"/>
                <a:cs typeface="思源黑体 Medium"/>
                <a:sym typeface="思源黑体 Medium"/>
              </a:defRPr>
            </a:lvl1pPr>
          </a:lstStyle>
          <a:p>
            <a:pPr/>
            <a:r>
              <a:t>2 0 1 9</a:t>
            </a:r>
          </a:p>
        </p:txBody>
      </p:sp>
      <p:pic>
        <p:nvPicPr>
          <p:cNvPr id="1727" name="图片" descr="图片"/>
          <p:cNvPicPr>
            <a:picLocks noChangeAspect="1"/>
          </p:cNvPicPr>
          <p:nvPr/>
        </p:nvPicPr>
        <p:blipFill>
          <a:blip r:embed="rId2">
            <a:extLst/>
          </a:blip>
          <a:stretch>
            <a:fillRect/>
          </a:stretch>
        </p:blipFill>
        <p:spPr>
          <a:xfrm>
            <a:off x="4160454" y="4030917"/>
            <a:ext cx="761987" cy="708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94"/>
                                        </p:tgtEl>
                                        <p:attrNameLst>
                                          <p:attrName>style.visibility</p:attrName>
                                        </p:attrNameLst>
                                      </p:cBhvr>
                                      <p:to>
                                        <p:strVal val="visible"/>
                                      </p:to>
                                    </p:set>
                                    <p:animEffect filter="dissolve" transition="in">
                                      <p:cBhvr>
                                        <p:cTn id="7" dur="500"/>
                                        <p:tgtEl>
                                          <p:spTgt spid="1694"/>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725"/>
                                        </p:tgtEl>
                                        <p:attrNameLst>
                                          <p:attrName>style.visibility</p:attrName>
                                        </p:attrNameLst>
                                      </p:cBhvr>
                                      <p:to>
                                        <p:strVal val="visible"/>
                                      </p:to>
                                    </p:set>
                                    <p:animEffect filter="dissolve" transition="in">
                                      <p:cBhvr>
                                        <p:cTn id="11" dur="500"/>
                                        <p:tgtEl>
                                          <p:spTgt spid="1725"/>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726"/>
                                        </p:tgtEl>
                                        <p:attrNameLst>
                                          <p:attrName>style.visibility</p:attrName>
                                        </p:attrNameLst>
                                      </p:cBhvr>
                                      <p:to>
                                        <p:strVal val="visible"/>
                                      </p:to>
                                    </p:set>
                                    <p:animEffect filter="dissolve" transition="in">
                                      <p:cBhvr>
                                        <p:cTn id="15" dur="500"/>
                                        <p:tgtEl>
                                          <p:spTgt spid="1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4" grpId="1"/>
      <p:bldP build="whole" bldLvl="1" animBg="1" rev="0" advAuto="0" spid="1726" grpId="3"/>
      <p:bldP build="whole" bldLvl="1" animBg="1" rev="0" advAuto="0" spid="1725"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2060"/>
        </a:solidFill>
      </p:bgPr>
    </p:bg>
    <p:spTree>
      <p:nvGrpSpPr>
        <p:cNvPr id="1" name=""/>
        <p:cNvGrpSpPr/>
        <p:nvPr/>
      </p:nvGrpSpPr>
      <p:grpSpPr>
        <a:xfrm>
          <a:off x="0" y="0"/>
          <a:ext cx="0" cy="0"/>
          <a:chOff x="0" y="0"/>
          <a:chExt cx="0" cy="0"/>
        </a:xfrm>
      </p:grpSpPr>
      <p:pic>
        <p:nvPicPr>
          <p:cNvPr id="1243" name="图片" descr="图片"/>
          <p:cNvPicPr>
            <a:picLocks noChangeAspect="1"/>
          </p:cNvPicPr>
          <p:nvPr/>
        </p:nvPicPr>
        <p:blipFill>
          <a:blip r:embed="rId3">
            <a:extLst/>
          </a:blip>
          <a:stretch>
            <a:fillRect/>
          </a:stretch>
        </p:blipFill>
        <p:spPr>
          <a:xfrm>
            <a:off x="459274" y="272643"/>
            <a:ext cx="8728365" cy="4675310"/>
          </a:xfrm>
          <a:prstGeom prst="rect">
            <a:avLst/>
          </a:prstGeom>
          <a:ln w="12700">
            <a:miter lim="400000"/>
          </a:ln>
        </p:spPr>
      </p:pic>
      <p:sp>
        <p:nvSpPr>
          <p:cNvPr id="1244" name="矩形"/>
          <p:cNvSpPr txBox="1"/>
          <p:nvPr/>
        </p:nvSpPr>
        <p:spPr>
          <a:xfrm>
            <a:off x="1898599" y="1825568"/>
            <a:ext cx="1635416"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2235E"/>
                </a:solidFill>
                <a:latin typeface="思源黑体 Medium"/>
                <a:ea typeface="思源黑体 Medium"/>
                <a:cs typeface="思源黑体 Medium"/>
                <a:sym typeface="思源黑体 Medium"/>
              </a:defRPr>
            </a:lvl1pPr>
          </a:lstStyle>
          <a:p>
            <a:pPr/>
            <a:r>
              <a:t>目 录</a:t>
            </a:r>
          </a:p>
        </p:txBody>
      </p:sp>
      <p:sp>
        <p:nvSpPr>
          <p:cNvPr id="1245" name="矩形"/>
          <p:cNvSpPr txBox="1"/>
          <p:nvPr/>
        </p:nvSpPr>
        <p:spPr>
          <a:xfrm>
            <a:off x="4240931" y="1164613"/>
            <a:ext cx="810727"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700">
                <a:solidFill>
                  <a:srgbClr val="02235E"/>
                </a:solidFill>
                <a:latin typeface="思源黑体 Medium"/>
                <a:ea typeface="思源黑体 Medium"/>
                <a:cs typeface="思源黑体 Medium"/>
                <a:sym typeface="思源黑体 Medium"/>
              </a:defRPr>
            </a:lvl1pPr>
          </a:lstStyle>
          <a:p>
            <a:pPr/>
            <a:r>
              <a:t>01</a:t>
            </a:r>
          </a:p>
        </p:txBody>
      </p:sp>
      <p:sp>
        <p:nvSpPr>
          <p:cNvPr id="1246" name="矩形"/>
          <p:cNvSpPr txBox="1"/>
          <p:nvPr/>
        </p:nvSpPr>
        <p:spPr>
          <a:xfrm>
            <a:off x="4777418" y="1165786"/>
            <a:ext cx="2593341"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solidFill>
                  <a:srgbClr val="02235E"/>
                </a:solidFill>
                <a:latin typeface="思源黑体 Medium"/>
                <a:ea typeface="思源黑体 Medium"/>
                <a:cs typeface="思源黑体 Medium"/>
                <a:sym typeface="思源黑体 Medium"/>
              </a:defRPr>
            </a:lvl1pPr>
          </a:lstStyle>
          <a:p>
            <a:pPr/>
            <a:r>
              <a:t>了解美国国际机构及顾问重要性</a:t>
            </a:r>
          </a:p>
        </p:txBody>
      </p:sp>
      <p:sp>
        <p:nvSpPr>
          <p:cNvPr id="1247" name="矩形"/>
          <p:cNvSpPr/>
          <p:nvPr/>
        </p:nvSpPr>
        <p:spPr>
          <a:xfrm flipV="1" rot="5400000">
            <a:off x="2418715" y="2475229"/>
            <a:ext cx="2772408" cy="76201"/>
          </a:xfrm>
          <a:prstGeom prst="rect">
            <a:avLst/>
          </a:prstGeom>
          <a:solidFill>
            <a:srgbClr val="02235E"/>
          </a:solidFill>
          <a:ln w="12700">
            <a:miter lim="400000"/>
          </a:ln>
        </p:spPr>
        <p:txBody>
          <a:bodyPr lIns="0" tIns="0" rIns="0" bIns="0"/>
          <a:lstStyle/>
          <a:p>
            <a:pPr>
              <a:defRPr>
                <a:latin typeface="Times New Roman"/>
                <a:ea typeface="Times New Roman"/>
                <a:cs typeface="Times New Roman"/>
                <a:sym typeface="Times New Roman"/>
              </a:defRPr>
            </a:pPr>
          </a:p>
        </p:txBody>
      </p:sp>
      <p:sp>
        <p:nvSpPr>
          <p:cNvPr id="1248" name="矩形"/>
          <p:cNvSpPr txBox="1"/>
          <p:nvPr/>
        </p:nvSpPr>
        <p:spPr>
          <a:xfrm>
            <a:off x="4241255" y="1929471"/>
            <a:ext cx="810731"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700">
                <a:solidFill>
                  <a:srgbClr val="02235E"/>
                </a:solidFill>
                <a:latin typeface="思源黑体 Medium"/>
                <a:ea typeface="思源黑体 Medium"/>
                <a:cs typeface="思源黑体 Medium"/>
                <a:sym typeface="思源黑体 Medium"/>
              </a:defRPr>
            </a:lvl1pPr>
          </a:lstStyle>
          <a:p>
            <a:pPr/>
            <a:r>
              <a:t>02</a:t>
            </a:r>
          </a:p>
        </p:txBody>
      </p:sp>
      <p:sp>
        <p:nvSpPr>
          <p:cNvPr id="1249" name="矩形"/>
          <p:cNvSpPr txBox="1"/>
          <p:nvPr/>
        </p:nvSpPr>
        <p:spPr>
          <a:xfrm>
            <a:off x="4241101" y="2647656"/>
            <a:ext cx="810731"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700">
                <a:solidFill>
                  <a:srgbClr val="02235E"/>
                </a:solidFill>
                <a:latin typeface="思源黑体 Medium"/>
                <a:ea typeface="思源黑体 Medium"/>
                <a:cs typeface="思源黑体 Medium"/>
                <a:sym typeface="思源黑体 Medium"/>
              </a:defRPr>
            </a:lvl1pPr>
          </a:lstStyle>
          <a:p>
            <a:pPr/>
            <a:r>
              <a:t>03</a:t>
            </a:r>
          </a:p>
        </p:txBody>
      </p:sp>
      <p:sp>
        <p:nvSpPr>
          <p:cNvPr id="1250" name="矩形"/>
          <p:cNvSpPr txBox="1"/>
          <p:nvPr/>
        </p:nvSpPr>
        <p:spPr>
          <a:xfrm>
            <a:off x="4866317" y="2006841"/>
            <a:ext cx="2415541"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solidFill>
                  <a:srgbClr val="02235E"/>
                </a:solidFill>
                <a:latin typeface="思源黑体 Medium"/>
                <a:ea typeface="思源黑体 Medium"/>
                <a:cs typeface="思源黑体 Medium"/>
                <a:sym typeface="思源黑体 Medium"/>
              </a:defRPr>
            </a:lvl1pPr>
          </a:lstStyle>
          <a:p>
            <a:pPr/>
            <a:r>
              <a:t>为什么选择美国国际医疗机构</a:t>
            </a:r>
          </a:p>
        </p:txBody>
      </p:sp>
      <p:sp>
        <p:nvSpPr>
          <p:cNvPr id="1251" name="矩形"/>
          <p:cNvSpPr txBox="1"/>
          <p:nvPr/>
        </p:nvSpPr>
        <p:spPr>
          <a:xfrm>
            <a:off x="5082218" y="2778366"/>
            <a:ext cx="2059941"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solidFill>
                  <a:srgbClr val="02235E"/>
                </a:solidFill>
                <a:latin typeface="思源黑体 Medium"/>
                <a:ea typeface="思源黑体 Medium"/>
                <a:cs typeface="思源黑体 Medium"/>
                <a:sym typeface="思源黑体 Medium"/>
              </a:defRPr>
            </a:lvl1pPr>
          </a:lstStyle>
          <a:p>
            <a:pPr/>
            <a:r>
              <a:t>实现卓越运营策略及目标</a:t>
            </a:r>
          </a:p>
        </p:txBody>
      </p:sp>
      <p:sp>
        <p:nvSpPr>
          <p:cNvPr id="1252" name="矩形"/>
          <p:cNvSpPr txBox="1"/>
          <p:nvPr/>
        </p:nvSpPr>
        <p:spPr>
          <a:xfrm>
            <a:off x="5258747" y="3267954"/>
            <a:ext cx="1554482"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latin typeface="宋体"/>
                <a:ea typeface="宋体"/>
                <a:cs typeface="宋体"/>
                <a:sym typeface="宋体"/>
              </a:defRPr>
            </a:lvl1pPr>
          </a:lstStyle>
          <a:p>
            <a:pPr>
              <a:defRPr>
                <a:latin typeface="Times New Roman"/>
                <a:ea typeface="Times New Roman"/>
                <a:cs typeface="Times New Roman"/>
                <a:sym typeface="Times New Roman"/>
              </a:defRPr>
            </a:pPr>
            <a:r>
              <a:rPr>
                <a:latin typeface="宋体"/>
                <a:ea typeface="宋体"/>
                <a:cs typeface="宋体"/>
                <a:sym typeface="宋体"/>
              </a:rPr>
              <a:t>后期回报寄支付流程</a:t>
            </a:r>
          </a:p>
        </p:txBody>
      </p:sp>
      <p:grpSp>
        <p:nvGrpSpPr>
          <p:cNvPr id="1267" name="组合"/>
          <p:cNvGrpSpPr/>
          <p:nvPr/>
        </p:nvGrpSpPr>
        <p:grpSpPr>
          <a:xfrm>
            <a:off x="5925025" y="3205472"/>
            <a:ext cx="5566767" cy="5566769"/>
            <a:chOff x="0" y="0"/>
            <a:chExt cx="5566766" cy="5566767"/>
          </a:xfrm>
        </p:grpSpPr>
        <p:sp>
          <p:nvSpPr>
            <p:cNvPr id="1253" name="曲线"/>
            <p:cNvSpPr/>
            <p:nvPr/>
          </p:nvSpPr>
          <p:spPr>
            <a:xfrm>
              <a:off x="2390391" y="2334040"/>
              <a:ext cx="785982" cy="785980"/>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54" name="曲线"/>
            <p:cNvSpPr/>
            <p:nvPr/>
          </p:nvSpPr>
          <p:spPr>
            <a:xfrm>
              <a:off x="2206516" y="2150164"/>
              <a:ext cx="1153679" cy="1153679"/>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55" name="曲线"/>
            <p:cNvSpPr/>
            <p:nvPr/>
          </p:nvSpPr>
          <p:spPr>
            <a:xfrm>
              <a:off x="2022640" y="1966288"/>
              <a:ext cx="1521414" cy="152134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56" name="曲线"/>
            <p:cNvSpPr/>
            <p:nvPr/>
          </p:nvSpPr>
          <p:spPr>
            <a:xfrm>
              <a:off x="1838763" y="1782411"/>
              <a:ext cx="1889148" cy="188914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57" name="曲线"/>
            <p:cNvSpPr/>
            <p:nvPr/>
          </p:nvSpPr>
          <p:spPr>
            <a:xfrm>
              <a:off x="1654888" y="1598536"/>
              <a:ext cx="2256993" cy="225678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58" name="曲线"/>
            <p:cNvSpPr/>
            <p:nvPr/>
          </p:nvSpPr>
          <p:spPr>
            <a:xfrm>
              <a:off x="1471011" y="1414659"/>
              <a:ext cx="2624502" cy="2624622"/>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59" name="曲线"/>
            <p:cNvSpPr/>
            <p:nvPr/>
          </p:nvSpPr>
          <p:spPr>
            <a:xfrm>
              <a:off x="1287135" y="1230782"/>
              <a:ext cx="2992358" cy="299222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60" name="曲线"/>
            <p:cNvSpPr/>
            <p:nvPr/>
          </p:nvSpPr>
          <p:spPr>
            <a:xfrm>
              <a:off x="1103258" y="1046905"/>
              <a:ext cx="3359781" cy="3359937"/>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61" name="曲线"/>
            <p:cNvSpPr/>
            <p:nvPr/>
          </p:nvSpPr>
          <p:spPr>
            <a:xfrm>
              <a:off x="919382" y="863029"/>
              <a:ext cx="3728002" cy="3727830"/>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62" name="曲线"/>
            <p:cNvSpPr/>
            <p:nvPr/>
          </p:nvSpPr>
          <p:spPr>
            <a:xfrm>
              <a:off x="735505" y="679152"/>
              <a:ext cx="4095758" cy="4095568"/>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63" name="曲线"/>
            <p:cNvSpPr/>
            <p:nvPr/>
          </p:nvSpPr>
          <p:spPr>
            <a:xfrm>
              <a:off x="551628" y="495275"/>
              <a:ext cx="4463096" cy="4463304"/>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64" name="曲线"/>
            <p:cNvSpPr/>
            <p:nvPr/>
          </p:nvSpPr>
          <p:spPr>
            <a:xfrm>
              <a:off x="367753" y="311400"/>
              <a:ext cx="4830814" cy="4831263"/>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65" name="曲线"/>
            <p:cNvSpPr/>
            <p:nvPr/>
          </p:nvSpPr>
          <p:spPr>
            <a:xfrm>
              <a:off x="183876" y="183876"/>
              <a:ext cx="5199015" cy="5198775"/>
            </a:xfrm>
            <a:prstGeom prst="ellipse">
              <a:avLst/>
            </a:prstGeom>
            <a:noFill/>
            <a:ln w="12700" cap="flat">
              <a:solidFill>
                <a:schemeClr val="accent3">
                  <a:lumOff val="44000"/>
                  <a:alpha val="36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66" name="曲线"/>
            <p:cNvSpPr/>
            <p:nvPr/>
          </p:nvSpPr>
          <p:spPr>
            <a:xfrm>
              <a:off x="-1" y="0"/>
              <a:ext cx="5566767" cy="5566768"/>
            </a:xfrm>
            <a:prstGeom prst="ellipse">
              <a:avLst/>
            </a:prstGeom>
            <a:noFill/>
            <a:ln w="12700" cap="flat">
              <a:solidFill>
                <a:schemeClr val="accent3">
                  <a:lumOff val="44000"/>
                  <a:alpha val="36000"/>
                </a:schemeClr>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43"/>
                                        </p:tgtEl>
                                        <p:attrNameLst>
                                          <p:attrName>style.visibility</p:attrName>
                                        </p:attrNameLst>
                                      </p:cBhvr>
                                      <p:to>
                                        <p:strVal val="visible"/>
                                      </p:to>
                                    </p:set>
                                    <p:animEffect filter="dissolve" transition="in">
                                      <p:cBhvr>
                                        <p:cTn id="7" dur="500"/>
                                        <p:tgtEl>
                                          <p:spTgt spid="1243"/>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244"/>
                                        </p:tgtEl>
                                        <p:attrNameLst>
                                          <p:attrName>style.visibility</p:attrName>
                                        </p:attrNameLst>
                                      </p:cBhvr>
                                      <p:to>
                                        <p:strVal val="visible"/>
                                      </p:to>
                                    </p:set>
                                    <p:animEffect filter="dissolve" transition="in">
                                      <p:cBhvr>
                                        <p:cTn id="11" dur="500"/>
                                        <p:tgtEl>
                                          <p:spTgt spid="1244"/>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245"/>
                                        </p:tgtEl>
                                        <p:attrNameLst>
                                          <p:attrName>style.visibility</p:attrName>
                                        </p:attrNameLst>
                                      </p:cBhvr>
                                      <p:to>
                                        <p:strVal val="visible"/>
                                      </p:to>
                                    </p:set>
                                    <p:animEffect filter="dissolve" transition="in">
                                      <p:cBhvr>
                                        <p:cTn id="15" dur="500"/>
                                        <p:tgtEl>
                                          <p:spTgt spid="1245"/>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246"/>
                                        </p:tgtEl>
                                        <p:attrNameLst>
                                          <p:attrName>style.visibility</p:attrName>
                                        </p:attrNameLst>
                                      </p:cBhvr>
                                      <p:to>
                                        <p:strVal val="visible"/>
                                      </p:to>
                                    </p:set>
                                    <p:animEffect filter="dissolve" transition="in">
                                      <p:cBhvr>
                                        <p:cTn id="19" dur="500"/>
                                        <p:tgtEl>
                                          <p:spTgt spid="1246"/>
                                        </p:tgtEl>
                                      </p:cBhvr>
                                    </p:animEffect>
                                  </p:childTnLst>
                                </p:cTn>
                              </p:par>
                            </p:childTnLst>
                          </p:cTn>
                        </p:par>
                        <p:par>
                          <p:cTn id="20" fill="hold">
                            <p:stCondLst>
                              <p:cond delay="2000"/>
                            </p:stCondLst>
                            <p:childTnLst>
                              <p:par>
                                <p:cTn id="21" presetClass="entr" nodeType="afterEffect" presetID="9" grpId="5" fill="hold">
                                  <p:stCondLst>
                                    <p:cond delay="0"/>
                                  </p:stCondLst>
                                  <p:iterate type="el" backwards="0">
                                    <p:tmAbs val="0"/>
                                  </p:iterate>
                                  <p:childTnLst>
                                    <p:set>
                                      <p:cBhvr>
                                        <p:cTn id="22" fill="hold"/>
                                        <p:tgtEl>
                                          <p:spTgt spid="1247"/>
                                        </p:tgtEl>
                                        <p:attrNameLst>
                                          <p:attrName>style.visibility</p:attrName>
                                        </p:attrNameLst>
                                      </p:cBhvr>
                                      <p:to>
                                        <p:strVal val="visible"/>
                                      </p:to>
                                    </p:set>
                                    <p:animEffect filter="dissolve" transition="in">
                                      <p:cBhvr>
                                        <p:cTn id="23" dur="500"/>
                                        <p:tgtEl>
                                          <p:spTgt spid="1247"/>
                                        </p:tgtEl>
                                      </p:cBhvr>
                                    </p:animEffect>
                                  </p:childTnLst>
                                </p:cTn>
                              </p:par>
                            </p:childTnLst>
                          </p:cTn>
                        </p:par>
                        <p:par>
                          <p:cTn id="24" fill="hold">
                            <p:stCondLst>
                              <p:cond delay="2500"/>
                            </p:stCondLst>
                            <p:childTnLst>
                              <p:par>
                                <p:cTn id="25" presetClass="entr" nodeType="afterEffect" presetID="9" grpId="6" fill="hold">
                                  <p:stCondLst>
                                    <p:cond delay="0"/>
                                  </p:stCondLst>
                                  <p:iterate type="el" backwards="0">
                                    <p:tmAbs val="0"/>
                                  </p:iterate>
                                  <p:childTnLst>
                                    <p:set>
                                      <p:cBhvr>
                                        <p:cTn id="26" fill="hold"/>
                                        <p:tgtEl>
                                          <p:spTgt spid="1248"/>
                                        </p:tgtEl>
                                        <p:attrNameLst>
                                          <p:attrName>style.visibility</p:attrName>
                                        </p:attrNameLst>
                                      </p:cBhvr>
                                      <p:to>
                                        <p:strVal val="visible"/>
                                      </p:to>
                                    </p:set>
                                    <p:animEffect filter="dissolve" transition="in">
                                      <p:cBhvr>
                                        <p:cTn id="27" dur="500"/>
                                        <p:tgtEl>
                                          <p:spTgt spid="1248"/>
                                        </p:tgtEl>
                                      </p:cBhvr>
                                    </p:animEffect>
                                  </p:childTnLst>
                                </p:cTn>
                              </p:par>
                            </p:childTnLst>
                          </p:cTn>
                        </p:par>
                        <p:par>
                          <p:cTn id="28" fill="hold">
                            <p:stCondLst>
                              <p:cond delay="3000"/>
                            </p:stCondLst>
                            <p:childTnLst>
                              <p:par>
                                <p:cTn id="29" presetClass="entr" nodeType="afterEffect" presetID="9" grpId="7" fill="hold">
                                  <p:stCondLst>
                                    <p:cond delay="0"/>
                                  </p:stCondLst>
                                  <p:iterate type="el" backwards="0">
                                    <p:tmAbs val="0"/>
                                  </p:iterate>
                                  <p:childTnLst>
                                    <p:set>
                                      <p:cBhvr>
                                        <p:cTn id="30" fill="hold"/>
                                        <p:tgtEl>
                                          <p:spTgt spid="1249"/>
                                        </p:tgtEl>
                                        <p:attrNameLst>
                                          <p:attrName>style.visibility</p:attrName>
                                        </p:attrNameLst>
                                      </p:cBhvr>
                                      <p:to>
                                        <p:strVal val="visible"/>
                                      </p:to>
                                    </p:set>
                                    <p:animEffect filter="dissolve" transition="in">
                                      <p:cBhvr>
                                        <p:cTn id="31" dur="500"/>
                                        <p:tgtEl>
                                          <p:spTgt spid="1249"/>
                                        </p:tgtEl>
                                      </p:cBhvr>
                                    </p:animEffect>
                                  </p:childTnLst>
                                </p:cTn>
                              </p:par>
                            </p:childTnLst>
                          </p:cTn>
                        </p:par>
                        <p:par>
                          <p:cTn id="32" fill="hold">
                            <p:stCondLst>
                              <p:cond delay="3500"/>
                            </p:stCondLst>
                            <p:childTnLst>
                              <p:par>
                                <p:cTn id="33" presetClass="entr" nodeType="afterEffect" presetID="9" grpId="8" fill="hold">
                                  <p:stCondLst>
                                    <p:cond delay="0"/>
                                  </p:stCondLst>
                                  <p:iterate type="el" backwards="0">
                                    <p:tmAbs val="0"/>
                                  </p:iterate>
                                  <p:childTnLst>
                                    <p:set>
                                      <p:cBhvr>
                                        <p:cTn id="34" fill="hold"/>
                                        <p:tgtEl>
                                          <p:spTgt spid="1250"/>
                                        </p:tgtEl>
                                        <p:attrNameLst>
                                          <p:attrName>style.visibility</p:attrName>
                                        </p:attrNameLst>
                                      </p:cBhvr>
                                      <p:to>
                                        <p:strVal val="visible"/>
                                      </p:to>
                                    </p:set>
                                    <p:animEffect filter="dissolve" transition="in">
                                      <p:cBhvr>
                                        <p:cTn id="35" dur="500"/>
                                        <p:tgtEl>
                                          <p:spTgt spid="1250"/>
                                        </p:tgtEl>
                                      </p:cBhvr>
                                    </p:animEffect>
                                  </p:childTnLst>
                                </p:cTn>
                              </p:par>
                            </p:childTnLst>
                          </p:cTn>
                        </p:par>
                        <p:par>
                          <p:cTn id="36" fill="hold">
                            <p:stCondLst>
                              <p:cond delay="4000"/>
                            </p:stCondLst>
                            <p:childTnLst>
                              <p:par>
                                <p:cTn id="37" presetClass="entr" nodeType="afterEffect" presetID="9" grpId="9" fill="hold">
                                  <p:stCondLst>
                                    <p:cond delay="0"/>
                                  </p:stCondLst>
                                  <p:iterate type="el" backwards="0">
                                    <p:tmAbs val="0"/>
                                  </p:iterate>
                                  <p:childTnLst>
                                    <p:set>
                                      <p:cBhvr>
                                        <p:cTn id="38" fill="hold"/>
                                        <p:tgtEl>
                                          <p:spTgt spid="1251"/>
                                        </p:tgtEl>
                                        <p:attrNameLst>
                                          <p:attrName>style.visibility</p:attrName>
                                        </p:attrNameLst>
                                      </p:cBhvr>
                                      <p:to>
                                        <p:strVal val="visible"/>
                                      </p:to>
                                    </p:set>
                                    <p:animEffect filter="dissolve" transition="in">
                                      <p:cBhvr>
                                        <p:cTn id="39" dur="500"/>
                                        <p:tgtEl>
                                          <p:spTgt spid="1251"/>
                                        </p:tgtEl>
                                      </p:cBhvr>
                                    </p:animEffect>
                                  </p:childTnLst>
                                </p:cTn>
                              </p:par>
                            </p:childTnLst>
                          </p:cTn>
                        </p:par>
                        <p:par>
                          <p:cTn id="40" fill="hold">
                            <p:stCondLst>
                              <p:cond delay="4500"/>
                            </p:stCondLst>
                            <p:childTnLst>
                              <p:par>
                                <p:cTn id="41" presetClass="entr" nodeType="afterEffect" presetID="9" grpId="10" fill="hold">
                                  <p:stCondLst>
                                    <p:cond delay="0"/>
                                  </p:stCondLst>
                                  <p:iterate type="el" backwards="0">
                                    <p:tmAbs val="0"/>
                                  </p:iterate>
                                  <p:childTnLst>
                                    <p:set>
                                      <p:cBhvr>
                                        <p:cTn id="42" fill="hold"/>
                                        <p:tgtEl>
                                          <p:spTgt spid="1252"/>
                                        </p:tgtEl>
                                        <p:attrNameLst>
                                          <p:attrName>style.visibility</p:attrName>
                                        </p:attrNameLst>
                                      </p:cBhvr>
                                      <p:to>
                                        <p:strVal val="visible"/>
                                      </p:to>
                                    </p:set>
                                    <p:animEffect filter="dissolve" transition="in">
                                      <p:cBhvr>
                                        <p:cTn id="43" dur="500"/>
                                        <p:tgtEl>
                                          <p:spTgt spid="1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7" grpId="5"/>
      <p:bldP build="whole" bldLvl="1" animBg="1" rev="0" advAuto="0" spid="1250" grpId="8"/>
      <p:bldP build="whole" bldLvl="1" animBg="1" rev="0" advAuto="0" spid="1249" grpId="7"/>
      <p:bldP build="whole" bldLvl="1" animBg="1" rev="0" advAuto="0" spid="1248" grpId="6"/>
      <p:bldP build="whole" bldLvl="1" animBg="1" rev="0" advAuto="0" spid="1251" grpId="9"/>
      <p:bldP build="whole" bldLvl="1" animBg="1" rev="0" advAuto="0" spid="1245" grpId="3"/>
      <p:bldP build="whole" bldLvl="1" animBg="1" rev="0" advAuto="0" spid="1246" grpId="4"/>
      <p:bldP build="whole" bldLvl="1" animBg="1" rev="0" advAuto="0" spid="1252" grpId="10"/>
      <p:bldP build="whole" bldLvl="1" animBg="1" rev="0" advAuto="0" spid="1243" grpId="1"/>
      <p:bldP build="whole" bldLvl="1" animBg="1" rev="0" advAuto="0" spid="1244"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2060"/>
        </a:solidFill>
      </p:bgPr>
    </p:bg>
    <p:spTree>
      <p:nvGrpSpPr>
        <p:cNvPr id="1" name=""/>
        <p:cNvGrpSpPr/>
        <p:nvPr/>
      </p:nvGrpSpPr>
      <p:grpSpPr>
        <a:xfrm>
          <a:off x="0" y="0"/>
          <a:ext cx="0" cy="0"/>
          <a:chOff x="0" y="0"/>
          <a:chExt cx="0" cy="0"/>
        </a:xfrm>
      </p:grpSpPr>
      <p:pic>
        <p:nvPicPr>
          <p:cNvPr id="1271" name="图片" descr="图片"/>
          <p:cNvPicPr>
            <a:picLocks noChangeAspect="1"/>
          </p:cNvPicPr>
          <p:nvPr/>
        </p:nvPicPr>
        <p:blipFill>
          <a:blip r:embed="rId3">
            <a:extLst/>
          </a:blip>
          <a:stretch>
            <a:fillRect/>
          </a:stretch>
        </p:blipFill>
        <p:spPr>
          <a:xfrm>
            <a:off x="123998" y="112627"/>
            <a:ext cx="8728366" cy="4675309"/>
          </a:xfrm>
          <a:prstGeom prst="rect">
            <a:avLst/>
          </a:prstGeom>
          <a:ln w="12700">
            <a:miter lim="400000"/>
          </a:ln>
        </p:spPr>
      </p:pic>
      <p:sp>
        <p:nvSpPr>
          <p:cNvPr id="1272" name="矩形"/>
          <p:cNvSpPr txBox="1"/>
          <p:nvPr/>
        </p:nvSpPr>
        <p:spPr>
          <a:xfrm>
            <a:off x="2133600" y="2005346"/>
            <a:ext cx="4724400"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solidFill>
                  <a:srgbClr val="02235E"/>
                </a:solidFill>
                <a:latin typeface="思源黑体 Medium"/>
                <a:ea typeface="思源黑体 Medium"/>
                <a:cs typeface="思源黑体 Medium"/>
                <a:sym typeface="思源黑体 Medium"/>
              </a:defRPr>
            </a:lvl1pPr>
          </a:lstStyle>
          <a:p>
            <a:pPr/>
            <a:r>
              <a:t>了解美国国际医疗机构</a:t>
            </a:r>
          </a:p>
        </p:txBody>
      </p:sp>
      <p:sp>
        <p:nvSpPr>
          <p:cNvPr id="1273" name="矩形"/>
          <p:cNvSpPr txBox="1"/>
          <p:nvPr/>
        </p:nvSpPr>
        <p:spPr>
          <a:xfrm>
            <a:off x="1113504" y="2584343"/>
            <a:ext cx="6734114" cy="219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sz="1200">
                <a:latin typeface="-apple-system"/>
                <a:ea typeface="-apple-system"/>
                <a:cs typeface="-apple-system"/>
                <a:sym typeface="-apple-system"/>
              </a:defRPr>
            </a:pPr>
            <a:r>
              <a:rPr>
                <a:latin typeface="宋体"/>
                <a:ea typeface="宋体"/>
                <a:cs typeface="宋体"/>
                <a:sym typeface="宋体"/>
              </a:rPr>
              <a:t>为什么大部分机构费劲千辛万苦找到了技术过硬医生却还是门庭冷落？为什么一半的机构人员配备到位却还是人浮于事？为什么机构做了各种活动却依然营收堪忧？原因其实很简单，因为你还没有完善的运营思路。一个成功的</a:t>
            </a:r>
            <a:r>
              <a:rPr>
                <a:latin typeface="宋体"/>
                <a:ea typeface="宋体"/>
                <a:cs typeface="宋体"/>
                <a:sym typeface="宋体"/>
              </a:rPr>
              <a:t>医疗</a:t>
            </a:r>
            <a:r>
              <a:rPr>
                <a:latin typeface="宋体"/>
                <a:ea typeface="宋体"/>
                <a:cs typeface="宋体"/>
                <a:sym typeface="宋体"/>
              </a:rPr>
              <a:t>机构，技术好的医生仅仅只是第一步，比技术好更重要的是医疗机构的运营。机构是一个需要不断包装和投入的品牌，需要高频的展现才能吸引用户，否则很快就会泯灭于人们的视野中，比找到一个好医生更难的是后续的运营和品牌打造。目前市场上，大家都没有清晰的医美机构推广渠道和方式，大家都在摸索的阶段，除了常规的广告投放和渠道类型以外，其余的推广渠道和方式各公司因为资源的不同而不同，在此，特此整理了较为详细的</a:t>
            </a:r>
            <a:r>
              <a:rPr>
                <a:latin typeface="宋体"/>
                <a:ea typeface="宋体"/>
                <a:cs typeface="宋体"/>
                <a:sym typeface="宋体"/>
              </a:rPr>
              <a:t>医疗机构</a:t>
            </a:r>
            <a:r>
              <a:rPr>
                <a:latin typeface="宋体"/>
                <a:ea typeface="宋体"/>
                <a:cs typeface="宋体"/>
                <a:sym typeface="宋体"/>
              </a:rPr>
              <a:t>运营方案</a:t>
            </a:r>
          </a:p>
        </p:txBody>
      </p:sp>
      <p:sp>
        <p:nvSpPr>
          <p:cNvPr id="1274" name="椭圆"/>
          <p:cNvSpPr/>
          <p:nvPr/>
        </p:nvSpPr>
        <p:spPr>
          <a:xfrm>
            <a:off x="3773004" y="468538"/>
            <a:ext cx="1308435" cy="1308435"/>
          </a:xfrm>
          <a:prstGeom prst="ellipse">
            <a:avLst/>
          </a:prstGeom>
          <a:solidFill>
            <a:schemeClr val="accent3">
              <a:lumOff val="44000"/>
            </a:schemeClr>
          </a:solidFill>
          <a:ln w="12700">
            <a:solidFill>
              <a:srgbClr val="02235E"/>
            </a:solidFill>
          </a:ln>
          <a:effectLst>
            <a:outerShdw sx="100000" sy="100000" kx="0" ky="0" algn="b" rotWithShape="0" blurRad="63500" dist="0" dir="0">
              <a:schemeClr val="accent4">
                <a:lumOff val="-44000"/>
                <a:alpha val="39607"/>
              </a:schemeClr>
            </a:outerShdw>
          </a:effectLst>
        </p:spPr>
        <p:txBody>
          <a:bodyPr lIns="0" tIns="0" rIns="0" bIns="0"/>
          <a:lstStyle/>
          <a:p>
            <a:pPr>
              <a:defRPr>
                <a:latin typeface="Times New Roman"/>
                <a:ea typeface="Times New Roman"/>
                <a:cs typeface="Times New Roman"/>
                <a:sym typeface="Times New Roman"/>
              </a:defRPr>
            </a:pPr>
          </a:p>
        </p:txBody>
      </p:sp>
      <p:sp>
        <p:nvSpPr>
          <p:cNvPr id="1275" name="矩形"/>
          <p:cNvSpPr txBox="1"/>
          <p:nvPr/>
        </p:nvSpPr>
        <p:spPr>
          <a:xfrm>
            <a:off x="4082182" y="831247"/>
            <a:ext cx="810727"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2235E"/>
                </a:solidFill>
                <a:latin typeface="思源黑体 Medium"/>
                <a:ea typeface="思源黑体 Medium"/>
                <a:cs typeface="思源黑体 Medium"/>
                <a:sym typeface="思源黑体 Medium"/>
              </a:defRPr>
            </a:lvl1pPr>
          </a:lstStyle>
          <a:p>
            <a:pPr/>
            <a:r>
              <a:t>01</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72"/>
                                        </p:tgtEl>
                                        <p:attrNameLst>
                                          <p:attrName>style.visibility</p:attrName>
                                        </p:attrNameLst>
                                      </p:cBhvr>
                                      <p:to>
                                        <p:strVal val="visible"/>
                                      </p:to>
                                    </p:set>
                                    <p:animEffect filter="dissolve" transition="in">
                                      <p:cBhvr>
                                        <p:cTn id="7" dur="500"/>
                                        <p:tgtEl>
                                          <p:spTgt spid="127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273"/>
                                        </p:tgtEl>
                                        <p:attrNameLst>
                                          <p:attrName>style.visibility</p:attrName>
                                        </p:attrNameLst>
                                      </p:cBhvr>
                                      <p:to>
                                        <p:strVal val="visible"/>
                                      </p:to>
                                    </p:set>
                                    <p:animEffect filter="dissolve" transition="in">
                                      <p:cBhvr>
                                        <p:cTn id="11" dur="500"/>
                                        <p:tgtEl>
                                          <p:spTgt spid="1273"/>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274"/>
                                        </p:tgtEl>
                                        <p:attrNameLst>
                                          <p:attrName>style.visibility</p:attrName>
                                        </p:attrNameLst>
                                      </p:cBhvr>
                                      <p:to>
                                        <p:strVal val="visible"/>
                                      </p:to>
                                    </p:set>
                                    <p:animEffect filter="dissolve" transition="in">
                                      <p:cBhvr>
                                        <p:cTn id="15" dur="500"/>
                                        <p:tgtEl>
                                          <p:spTgt spid="1274"/>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275"/>
                                        </p:tgtEl>
                                        <p:attrNameLst>
                                          <p:attrName>style.visibility</p:attrName>
                                        </p:attrNameLst>
                                      </p:cBhvr>
                                      <p:to>
                                        <p:strVal val="visible"/>
                                      </p:to>
                                    </p:set>
                                    <p:animEffect filter="dissolve" transition="in">
                                      <p:cBhvr>
                                        <p:cTn id="19" dur="500"/>
                                        <p:tgtEl>
                                          <p:spTgt spid="1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2" grpId="1"/>
      <p:bldP build="whole" bldLvl="1" animBg="1" rev="0" advAuto="0" spid="1274" grpId="3"/>
      <p:bldP build="whole" bldLvl="1" animBg="1" rev="0" advAuto="0" spid="1275" grpId="4"/>
      <p:bldP build="whole" bldLvl="1" animBg="1" rev="0" advAuto="0" spid="1273"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279" name="矩形"/>
          <p:cNvSpPr txBox="1"/>
          <p:nvPr/>
        </p:nvSpPr>
        <p:spPr>
          <a:xfrm>
            <a:off x="3380899" y="252860"/>
            <a:ext cx="237029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000">
                <a:solidFill>
                  <a:srgbClr val="1A1A1A"/>
                </a:solidFill>
                <a:latin typeface="-apple-system"/>
                <a:ea typeface="-apple-system"/>
                <a:cs typeface="-apple-system"/>
                <a:sym typeface="-apple-system"/>
              </a:defRPr>
            </a:pPr>
            <a:r>
              <a:rPr>
                <a:latin typeface="宋体"/>
                <a:ea typeface="宋体"/>
                <a:cs typeface="宋体"/>
                <a:sym typeface="宋体"/>
              </a:rPr>
              <a:t>顾问</a:t>
            </a:r>
            <a:r>
              <a:rPr>
                <a:latin typeface="宋体"/>
                <a:ea typeface="宋体"/>
                <a:cs typeface="宋体"/>
                <a:sym typeface="宋体"/>
              </a:rPr>
              <a:t>重要性</a:t>
            </a:r>
          </a:p>
        </p:txBody>
      </p:sp>
      <p:grpSp>
        <p:nvGrpSpPr>
          <p:cNvPr id="1284" name="组合"/>
          <p:cNvGrpSpPr/>
          <p:nvPr/>
        </p:nvGrpSpPr>
        <p:grpSpPr>
          <a:xfrm>
            <a:off x="4350384" y="1639570"/>
            <a:ext cx="1115696" cy="1290321"/>
            <a:chOff x="0" y="0"/>
            <a:chExt cx="1115694" cy="1290320"/>
          </a:xfrm>
        </p:grpSpPr>
        <p:sp>
          <p:nvSpPr>
            <p:cNvPr id="1280" name="曲线"/>
            <p:cNvSpPr/>
            <p:nvPr/>
          </p:nvSpPr>
          <p:spPr>
            <a:xfrm>
              <a:off x="0" y="0"/>
              <a:ext cx="1115696" cy="1290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16199" y="2695"/>
                  </a:lnTo>
                  <a:lnTo>
                    <a:pt x="21600" y="5395"/>
                  </a:lnTo>
                  <a:lnTo>
                    <a:pt x="21600" y="16193"/>
                  </a:lnTo>
                  <a:lnTo>
                    <a:pt x="16199" y="18892"/>
                  </a:lnTo>
                  <a:lnTo>
                    <a:pt x="10799" y="21600"/>
                  </a:lnTo>
                  <a:lnTo>
                    <a:pt x="5399" y="18892"/>
                  </a:lnTo>
                  <a:lnTo>
                    <a:pt x="0" y="16193"/>
                  </a:lnTo>
                  <a:lnTo>
                    <a:pt x="0" y="5395"/>
                  </a:lnTo>
                  <a:lnTo>
                    <a:pt x="5399" y="2695"/>
                  </a:lnTo>
                  <a:lnTo>
                    <a:pt x="10799"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283" name="曲线"/>
            <p:cNvGrpSpPr/>
            <p:nvPr/>
          </p:nvGrpSpPr>
          <p:grpSpPr>
            <a:xfrm>
              <a:off x="418465" y="505459"/>
              <a:ext cx="278762" cy="278766"/>
              <a:chOff x="0" y="0"/>
              <a:chExt cx="278761" cy="278765"/>
            </a:xfrm>
          </p:grpSpPr>
          <p:sp>
            <p:nvSpPr>
              <p:cNvPr id="1281" name="Shape"/>
              <p:cNvSpPr/>
              <p:nvPr/>
            </p:nvSpPr>
            <p:spPr>
              <a:xfrm>
                <a:off x="-1" y="34845"/>
                <a:ext cx="243904" cy="2439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26" y="10029"/>
                    </a:moveTo>
                    <a:cubicBezTo>
                      <a:pt x="20440" y="10029"/>
                      <a:pt x="20052" y="10414"/>
                      <a:pt x="20052" y="10799"/>
                    </a:cubicBezTo>
                    <a:cubicBezTo>
                      <a:pt x="20052" y="11186"/>
                      <a:pt x="20052" y="11376"/>
                      <a:pt x="20052" y="11376"/>
                    </a:cubicBezTo>
                    <a:cubicBezTo>
                      <a:pt x="20052" y="18513"/>
                      <a:pt x="20052" y="18513"/>
                      <a:pt x="20052" y="18513"/>
                    </a:cubicBezTo>
                    <a:cubicBezTo>
                      <a:pt x="20052" y="19475"/>
                      <a:pt x="19283" y="20056"/>
                      <a:pt x="18512" y="20056"/>
                    </a:cubicBezTo>
                    <a:cubicBezTo>
                      <a:pt x="3085" y="20056"/>
                      <a:pt x="3085" y="20056"/>
                      <a:pt x="3085" y="20056"/>
                    </a:cubicBezTo>
                    <a:cubicBezTo>
                      <a:pt x="2311" y="20056"/>
                      <a:pt x="1541" y="19475"/>
                      <a:pt x="1541" y="18513"/>
                    </a:cubicBezTo>
                    <a:cubicBezTo>
                      <a:pt x="1541" y="3083"/>
                      <a:pt x="1541" y="3083"/>
                      <a:pt x="1541" y="3083"/>
                    </a:cubicBezTo>
                    <a:cubicBezTo>
                      <a:pt x="1541" y="2313"/>
                      <a:pt x="2311" y="1543"/>
                      <a:pt x="3085" y="1543"/>
                    </a:cubicBezTo>
                    <a:cubicBezTo>
                      <a:pt x="9447" y="1543"/>
                      <a:pt x="9447" y="1543"/>
                      <a:pt x="9447" y="1543"/>
                    </a:cubicBezTo>
                    <a:cubicBezTo>
                      <a:pt x="9447" y="1543"/>
                      <a:pt x="9643" y="1543"/>
                      <a:pt x="10028" y="1543"/>
                    </a:cubicBezTo>
                    <a:cubicBezTo>
                      <a:pt x="10415" y="1543"/>
                      <a:pt x="10799" y="1158"/>
                      <a:pt x="10799" y="770"/>
                    </a:cubicBezTo>
                    <a:cubicBezTo>
                      <a:pt x="10799" y="385"/>
                      <a:pt x="10415" y="0"/>
                      <a:pt x="10028" y="0"/>
                    </a:cubicBezTo>
                    <a:cubicBezTo>
                      <a:pt x="2311" y="0"/>
                      <a:pt x="2311" y="0"/>
                      <a:pt x="2311" y="0"/>
                    </a:cubicBezTo>
                    <a:cubicBezTo>
                      <a:pt x="965" y="0"/>
                      <a:pt x="0" y="963"/>
                      <a:pt x="0" y="2313"/>
                    </a:cubicBezTo>
                    <a:cubicBezTo>
                      <a:pt x="0" y="19285"/>
                      <a:pt x="0" y="19285"/>
                      <a:pt x="0" y="19285"/>
                    </a:cubicBezTo>
                    <a:cubicBezTo>
                      <a:pt x="0" y="20635"/>
                      <a:pt x="965" y="21600"/>
                      <a:pt x="2311" y="21600"/>
                    </a:cubicBezTo>
                    <a:cubicBezTo>
                      <a:pt x="19283" y="21600"/>
                      <a:pt x="19283" y="21600"/>
                      <a:pt x="19283" y="21600"/>
                    </a:cubicBezTo>
                    <a:cubicBezTo>
                      <a:pt x="20635" y="21600"/>
                      <a:pt x="21600" y="20635"/>
                      <a:pt x="21600" y="19285"/>
                    </a:cubicBezTo>
                    <a:cubicBezTo>
                      <a:pt x="21600" y="10799"/>
                      <a:pt x="21600" y="10799"/>
                      <a:pt x="21600" y="10799"/>
                    </a:cubicBezTo>
                    <a:cubicBezTo>
                      <a:pt x="21600" y="10414"/>
                      <a:pt x="21213" y="10029"/>
                      <a:pt x="20826" y="10029"/>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82" name="Shape"/>
              <p:cNvSpPr/>
              <p:nvPr/>
            </p:nvSpPr>
            <p:spPr>
              <a:xfrm>
                <a:off x="129552" y="-1"/>
                <a:ext cx="149210" cy="147547"/>
              </a:xfrm>
              <a:custGeom>
                <a:avLst/>
                <a:gdLst/>
                <a:ahLst/>
                <a:cxnLst>
                  <a:cxn ang="0">
                    <a:pos x="wd2" y="hd2"/>
                  </a:cxn>
                  <a:cxn ang="5400000">
                    <a:pos x="wd2" y="hd2"/>
                  </a:cxn>
                  <a:cxn ang="10800000">
                    <a:pos x="wd2" y="hd2"/>
                  </a:cxn>
                  <a:cxn ang="16200000">
                    <a:pos x="wd2" y="hd2"/>
                  </a:cxn>
                </a:cxnLst>
                <a:rect l="0" t="0" r="r" b="b"/>
                <a:pathLst>
                  <a:path w="21443" h="21520" fill="norm" stroke="1" extrusionOk="0">
                    <a:moveTo>
                      <a:pt x="20187" y="0"/>
                    </a:moveTo>
                    <a:cubicBezTo>
                      <a:pt x="7670" y="0"/>
                      <a:pt x="7670" y="0"/>
                      <a:pt x="7670" y="0"/>
                    </a:cubicBezTo>
                    <a:cubicBezTo>
                      <a:pt x="7041" y="0"/>
                      <a:pt x="6418" y="629"/>
                      <a:pt x="6418" y="1271"/>
                    </a:cubicBezTo>
                    <a:cubicBezTo>
                      <a:pt x="6418" y="1903"/>
                      <a:pt x="7041" y="2541"/>
                      <a:pt x="7670" y="2541"/>
                    </a:cubicBezTo>
                    <a:cubicBezTo>
                      <a:pt x="17060" y="2541"/>
                      <a:pt x="17060" y="2541"/>
                      <a:pt x="17060" y="2541"/>
                    </a:cubicBezTo>
                    <a:cubicBezTo>
                      <a:pt x="470" y="19377"/>
                      <a:pt x="470" y="19377"/>
                      <a:pt x="470" y="19377"/>
                    </a:cubicBezTo>
                    <a:cubicBezTo>
                      <a:pt x="-157" y="20009"/>
                      <a:pt x="-157" y="20648"/>
                      <a:pt x="470" y="21280"/>
                    </a:cubicBezTo>
                    <a:cubicBezTo>
                      <a:pt x="1097" y="21600"/>
                      <a:pt x="1724" y="21600"/>
                      <a:pt x="2351" y="21280"/>
                    </a:cubicBezTo>
                    <a:cubicBezTo>
                      <a:pt x="18937" y="4448"/>
                      <a:pt x="18937" y="4448"/>
                      <a:pt x="18937" y="4448"/>
                    </a:cubicBezTo>
                    <a:cubicBezTo>
                      <a:pt x="18937" y="12704"/>
                      <a:pt x="18937" y="12704"/>
                      <a:pt x="18937" y="12704"/>
                    </a:cubicBezTo>
                    <a:cubicBezTo>
                      <a:pt x="18937" y="13338"/>
                      <a:pt x="19564" y="13973"/>
                      <a:pt x="20187" y="13973"/>
                    </a:cubicBezTo>
                    <a:cubicBezTo>
                      <a:pt x="20818" y="13973"/>
                      <a:pt x="21443" y="13338"/>
                      <a:pt x="21443" y="12704"/>
                    </a:cubicBezTo>
                    <a:cubicBezTo>
                      <a:pt x="21443" y="1271"/>
                      <a:pt x="21443" y="1271"/>
                      <a:pt x="21443" y="1271"/>
                    </a:cubicBezTo>
                    <a:cubicBezTo>
                      <a:pt x="21443" y="629"/>
                      <a:pt x="20818" y="0"/>
                      <a:pt x="20187" y="0"/>
                    </a:cubicBezTo>
                    <a:close/>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289" name="组合"/>
          <p:cNvGrpSpPr/>
          <p:nvPr/>
        </p:nvGrpSpPr>
        <p:grpSpPr>
          <a:xfrm>
            <a:off x="4996179" y="2762885"/>
            <a:ext cx="1115694" cy="1290321"/>
            <a:chOff x="0" y="0"/>
            <a:chExt cx="1115693" cy="1290320"/>
          </a:xfrm>
        </p:grpSpPr>
        <p:sp>
          <p:nvSpPr>
            <p:cNvPr id="1285" name="曲线"/>
            <p:cNvSpPr/>
            <p:nvPr/>
          </p:nvSpPr>
          <p:spPr>
            <a:xfrm>
              <a:off x="-1" y="0"/>
              <a:ext cx="1115695" cy="1290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16197" y="2694"/>
                  </a:lnTo>
                  <a:lnTo>
                    <a:pt x="21600" y="5393"/>
                  </a:lnTo>
                  <a:lnTo>
                    <a:pt x="21600" y="16202"/>
                  </a:lnTo>
                  <a:lnTo>
                    <a:pt x="16197" y="18901"/>
                  </a:lnTo>
                  <a:lnTo>
                    <a:pt x="10799" y="21600"/>
                  </a:lnTo>
                  <a:lnTo>
                    <a:pt x="5398" y="18901"/>
                  </a:lnTo>
                  <a:lnTo>
                    <a:pt x="0" y="16202"/>
                  </a:lnTo>
                  <a:lnTo>
                    <a:pt x="0" y="5393"/>
                  </a:lnTo>
                  <a:lnTo>
                    <a:pt x="5398" y="2694"/>
                  </a:lnTo>
                  <a:lnTo>
                    <a:pt x="10799"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288" name="曲线"/>
            <p:cNvGrpSpPr/>
            <p:nvPr/>
          </p:nvGrpSpPr>
          <p:grpSpPr>
            <a:xfrm>
              <a:off x="419100" y="505459"/>
              <a:ext cx="278123" cy="279389"/>
              <a:chOff x="0" y="0"/>
              <a:chExt cx="278122" cy="279387"/>
            </a:xfrm>
          </p:grpSpPr>
          <p:sp>
            <p:nvSpPr>
              <p:cNvPr id="1286" name="Shape"/>
              <p:cNvSpPr/>
              <p:nvPr/>
            </p:nvSpPr>
            <p:spPr>
              <a:xfrm>
                <a:off x="0" y="0"/>
                <a:ext cx="278123" cy="279388"/>
              </a:xfrm>
              <a:custGeom>
                <a:avLst/>
                <a:gdLst/>
                <a:ahLst/>
                <a:cxnLst>
                  <a:cxn ang="0">
                    <a:pos x="wd2" y="hd2"/>
                  </a:cxn>
                  <a:cxn ang="5400000">
                    <a:pos x="wd2" y="hd2"/>
                  </a:cxn>
                  <a:cxn ang="10800000">
                    <a:pos x="wd2" y="hd2"/>
                  </a:cxn>
                  <a:cxn ang="16200000">
                    <a:pos x="wd2" y="hd2"/>
                  </a:cxn>
                </a:cxnLst>
                <a:rect l="0" t="0" r="r" b="b"/>
                <a:pathLst>
                  <a:path w="21558" h="21516" fill="norm" stroke="1" extrusionOk="0">
                    <a:moveTo>
                      <a:pt x="21430" y="21265"/>
                    </a:moveTo>
                    <a:cubicBezTo>
                      <a:pt x="21094" y="21600"/>
                      <a:pt x="20588" y="21600"/>
                      <a:pt x="20417" y="21265"/>
                    </a:cubicBezTo>
                    <a:cubicBezTo>
                      <a:pt x="14513" y="15406"/>
                      <a:pt x="14513" y="15406"/>
                      <a:pt x="14513" y="15406"/>
                    </a:cubicBezTo>
                    <a:cubicBezTo>
                      <a:pt x="12992" y="16577"/>
                      <a:pt x="10969" y="17415"/>
                      <a:pt x="8775" y="17415"/>
                    </a:cubicBezTo>
                    <a:cubicBezTo>
                      <a:pt x="3879" y="17415"/>
                      <a:pt x="0" y="13563"/>
                      <a:pt x="0" y="8708"/>
                    </a:cubicBezTo>
                    <a:cubicBezTo>
                      <a:pt x="0" y="3851"/>
                      <a:pt x="3879" y="0"/>
                      <a:pt x="8775" y="0"/>
                    </a:cubicBezTo>
                    <a:cubicBezTo>
                      <a:pt x="13666" y="0"/>
                      <a:pt x="17550" y="3851"/>
                      <a:pt x="17550" y="8708"/>
                    </a:cubicBezTo>
                    <a:cubicBezTo>
                      <a:pt x="17550" y="10883"/>
                      <a:pt x="16705" y="12892"/>
                      <a:pt x="15525" y="14401"/>
                    </a:cubicBezTo>
                    <a:cubicBezTo>
                      <a:pt x="21430" y="20258"/>
                      <a:pt x="21430" y="20258"/>
                      <a:pt x="21430" y="20258"/>
                    </a:cubicBezTo>
                    <a:cubicBezTo>
                      <a:pt x="21600" y="20428"/>
                      <a:pt x="21600" y="20931"/>
                      <a:pt x="21430" y="21265"/>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87" name="Shape"/>
              <p:cNvSpPr/>
              <p:nvPr/>
            </p:nvSpPr>
            <p:spPr>
              <a:xfrm>
                <a:off x="17408" y="17384"/>
                <a:ext cx="191588" cy="191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907" y="0"/>
                      <a:pt x="0" y="4909"/>
                      <a:pt x="0" y="10801"/>
                    </a:cubicBezTo>
                    <a:cubicBezTo>
                      <a:pt x="0" y="16692"/>
                      <a:pt x="4907" y="21600"/>
                      <a:pt x="10801" y="21600"/>
                    </a:cubicBezTo>
                    <a:cubicBezTo>
                      <a:pt x="16689" y="21600"/>
                      <a:pt x="21600" y="16692"/>
                      <a:pt x="21600" y="10801"/>
                    </a:cubicBezTo>
                    <a:cubicBezTo>
                      <a:pt x="21600" y="4909"/>
                      <a:pt x="16689" y="0"/>
                      <a:pt x="10801" y="0"/>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294" name="组合"/>
          <p:cNvGrpSpPr/>
          <p:nvPr/>
        </p:nvGrpSpPr>
        <p:grpSpPr>
          <a:xfrm>
            <a:off x="3032124" y="1639570"/>
            <a:ext cx="1115696" cy="1290321"/>
            <a:chOff x="0" y="0"/>
            <a:chExt cx="1115694" cy="1290320"/>
          </a:xfrm>
        </p:grpSpPr>
        <p:sp>
          <p:nvSpPr>
            <p:cNvPr id="1290" name="曲线"/>
            <p:cNvSpPr/>
            <p:nvPr/>
          </p:nvSpPr>
          <p:spPr>
            <a:xfrm>
              <a:off x="-1" y="0"/>
              <a:ext cx="1115696" cy="1290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6" y="0"/>
                  </a:moveTo>
                  <a:lnTo>
                    <a:pt x="16199" y="2695"/>
                  </a:lnTo>
                  <a:lnTo>
                    <a:pt x="21600" y="5395"/>
                  </a:lnTo>
                  <a:lnTo>
                    <a:pt x="21600" y="16193"/>
                  </a:lnTo>
                  <a:lnTo>
                    <a:pt x="16199" y="18892"/>
                  </a:lnTo>
                  <a:lnTo>
                    <a:pt x="10796" y="21600"/>
                  </a:lnTo>
                  <a:lnTo>
                    <a:pt x="5400" y="18892"/>
                  </a:lnTo>
                  <a:lnTo>
                    <a:pt x="0" y="16193"/>
                  </a:lnTo>
                  <a:lnTo>
                    <a:pt x="0" y="5395"/>
                  </a:lnTo>
                  <a:lnTo>
                    <a:pt x="5400" y="2695"/>
                  </a:lnTo>
                  <a:lnTo>
                    <a:pt x="10796"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293" name="曲线"/>
            <p:cNvGrpSpPr/>
            <p:nvPr/>
          </p:nvGrpSpPr>
          <p:grpSpPr>
            <a:xfrm>
              <a:off x="425261" y="510976"/>
              <a:ext cx="277498" cy="277488"/>
              <a:chOff x="0" y="0"/>
              <a:chExt cx="277496" cy="277486"/>
            </a:xfrm>
          </p:grpSpPr>
          <p:sp>
            <p:nvSpPr>
              <p:cNvPr id="1291" name="Shape"/>
              <p:cNvSpPr/>
              <p:nvPr/>
            </p:nvSpPr>
            <p:spPr>
              <a:xfrm>
                <a:off x="0" y="0"/>
                <a:ext cx="277497" cy="277487"/>
              </a:xfrm>
              <a:custGeom>
                <a:avLst/>
                <a:gdLst/>
                <a:ahLst/>
                <a:cxnLst>
                  <a:cxn ang="0">
                    <a:pos x="wd2" y="hd2"/>
                  </a:cxn>
                  <a:cxn ang="5400000">
                    <a:pos x="wd2" y="hd2"/>
                  </a:cxn>
                  <a:cxn ang="10800000">
                    <a:pos x="wd2" y="hd2"/>
                  </a:cxn>
                  <a:cxn ang="16200000">
                    <a:pos x="wd2" y="hd2"/>
                  </a:cxn>
                </a:cxnLst>
                <a:rect l="0" t="0" r="r" b="b"/>
                <a:pathLst>
                  <a:path w="20773" h="20772" fill="norm" stroke="1" extrusionOk="0">
                    <a:moveTo>
                      <a:pt x="14156" y="1097"/>
                    </a:moveTo>
                    <a:cubicBezTo>
                      <a:pt x="2135" y="13113"/>
                      <a:pt x="2135" y="13113"/>
                      <a:pt x="2135" y="13113"/>
                    </a:cubicBezTo>
                    <a:cubicBezTo>
                      <a:pt x="676" y="14414"/>
                      <a:pt x="-461" y="19935"/>
                      <a:pt x="186" y="20586"/>
                    </a:cubicBezTo>
                    <a:cubicBezTo>
                      <a:pt x="1001" y="21235"/>
                      <a:pt x="6358" y="20098"/>
                      <a:pt x="7659" y="18637"/>
                    </a:cubicBezTo>
                    <a:cubicBezTo>
                      <a:pt x="19676" y="6781"/>
                      <a:pt x="19676" y="6781"/>
                      <a:pt x="19676" y="6781"/>
                    </a:cubicBezTo>
                    <a:cubicBezTo>
                      <a:pt x="21139" y="5157"/>
                      <a:pt x="21139" y="2720"/>
                      <a:pt x="19676" y="1097"/>
                    </a:cubicBezTo>
                    <a:cubicBezTo>
                      <a:pt x="18054" y="-365"/>
                      <a:pt x="15617" y="-365"/>
                      <a:pt x="14156" y="1097"/>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92" name="Shape"/>
              <p:cNvSpPr/>
              <p:nvPr/>
            </p:nvSpPr>
            <p:spPr>
              <a:xfrm>
                <a:off x="17341" y="16261"/>
                <a:ext cx="243879" cy="243850"/>
              </a:xfrm>
              <a:custGeom>
                <a:avLst/>
                <a:gdLst/>
                <a:ahLst/>
                <a:cxnLst>
                  <a:cxn ang="0">
                    <a:pos x="wd2" y="hd2"/>
                  </a:cxn>
                  <a:cxn ang="5400000">
                    <a:pos x="wd2" y="hd2"/>
                  </a:cxn>
                  <a:cxn ang="10800000">
                    <a:pos x="wd2" y="hd2"/>
                  </a:cxn>
                  <a:cxn ang="16200000">
                    <a:pos x="wd2" y="hd2"/>
                  </a:cxn>
                </a:cxnLst>
                <a:rect l="0" t="0" r="r" b="b"/>
                <a:pathLst>
                  <a:path w="21114" h="21110" fill="norm" stroke="1" extrusionOk="0">
                    <a:moveTo>
                      <a:pt x="2472" y="14321"/>
                    </a:moveTo>
                    <a:cubicBezTo>
                      <a:pt x="13742" y="3053"/>
                      <a:pt x="13742" y="3053"/>
                      <a:pt x="13742" y="3053"/>
                    </a:cubicBezTo>
                    <a:cubicBezTo>
                      <a:pt x="15243" y="4742"/>
                      <a:pt x="15243" y="4742"/>
                      <a:pt x="15243" y="4742"/>
                    </a:cubicBezTo>
                    <a:cubicBezTo>
                      <a:pt x="4352" y="15635"/>
                      <a:pt x="4352" y="15635"/>
                      <a:pt x="4352" y="15635"/>
                    </a:cubicBezTo>
                    <a:cubicBezTo>
                      <a:pt x="3976" y="15260"/>
                      <a:pt x="3976" y="15260"/>
                      <a:pt x="3976" y="15260"/>
                    </a:cubicBezTo>
                    <a:cubicBezTo>
                      <a:pt x="3598" y="14885"/>
                      <a:pt x="3036" y="14509"/>
                      <a:pt x="2472" y="14321"/>
                    </a:cubicBezTo>
                    <a:cubicBezTo>
                      <a:pt x="2472" y="14321"/>
                      <a:pt x="2472" y="14321"/>
                      <a:pt x="2472" y="14321"/>
                    </a:cubicBezTo>
                    <a:moveTo>
                      <a:pt x="29" y="21080"/>
                    </a:moveTo>
                    <a:cubicBezTo>
                      <a:pt x="-157" y="20706"/>
                      <a:pt x="594" y="17702"/>
                      <a:pt x="1534" y="15635"/>
                    </a:cubicBezTo>
                    <a:cubicBezTo>
                      <a:pt x="2282" y="15824"/>
                      <a:pt x="2849" y="16200"/>
                      <a:pt x="3410" y="16762"/>
                    </a:cubicBezTo>
                    <a:cubicBezTo>
                      <a:pt x="4163" y="17326"/>
                      <a:pt x="4163" y="17326"/>
                      <a:pt x="4163" y="17326"/>
                    </a:cubicBezTo>
                    <a:cubicBezTo>
                      <a:pt x="4728" y="18078"/>
                      <a:pt x="5101" y="18827"/>
                      <a:pt x="5290" y="19579"/>
                    </a:cubicBezTo>
                    <a:cubicBezTo>
                      <a:pt x="3222" y="20515"/>
                      <a:pt x="407" y="21271"/>
                      <a:pt x="29" y="21080"/>
                    </a:cubicBezTo>
                    <a:moveTo>
                      <a:pt x="6793" y="18637"/>
                    </a:moveTo>
                    <a:cubicBezTo>
                      <a:pt x="6793" y="18827"/>
                      <a:pt x="6606" y="18827"/>
                      <a:pt x="6606" y="18827"/>
                    </a:cubicBezTo>
                    <a:cubicBezTo>
                      <a:pt x="6416" y="18078"/>
                      <a:pt x="6230" y="17326"/>
                      <a:pt x="5663" y="16762"/>
                    </a:cubicBezTo>
                    <a:cubicBezTo>
                      <a:pt x="5475" y="16762"/>
                      <a:pt x="5475" y="16762"/>
                      <a:pt x="5475" y="16762"/>
                    </a:cubicBezTo>
                    <a:cubicBezTo>
                      <a:pt x="16372" y="5867"/>
                      <a:pt x="16372" y="5867"/>
                      <a:pt x="16372" y="5867"/>
                    </a:cubicBezTo>
                    <a:cubicBezTo>
                      <a:pt x="18060" y="7371"/>
                      <a:pt x="18060" y="7371"/>
                      <a:pt x="18060" y="7371"/>
                    </a:cubicBezTo>
                    <a:cubicBezTo>
                      <a:pt x="6793" y="18637"/>
                      <a:pt x="6793" y="18637"/>
                      <a:pt x="6793" y="18637"/>
                    </a:cubicBezTo>
                    <a:moveTo>
                      <a:pt x="20129" y="5304"/>
                    </a:moveTo>
                    <a:cubicBezTo>
                      <a:pt x="19003" y="6433"/>
                      <a:pt x="19003" y="6433"/>
                      <a:pt x="19003" y="6433"/>
                    </a:cubicBezTo>
                    <a:cubicBezTo>
                      <a:pt x="14683" y="2113"/>
                      <a:pt x="14683" y="2113"/>
                      <a:pt x="14683" y="2113"/>
                    </a:cubicBezTo>
                    <a:cubicBezTo>
                      <a:pt x="15806" y="987"/>
                      <a:pt x="15806" y="987"/>
                      <a:pt x="15806" y="987"/>
                    </a:cubicBezTo>
                    <a:cubicBezTo>
                      <a:pt x="16936" y="-329"/>
                      <a:pt x="19003" y="-329"/>
                      <a:pt x="20129" y="987"/>
                    </a:cubicBezTo>
                    <a:cubicBezTo>
                      <a:pt x="21443" y="2113"/>
                      <a:pt x="21443" y="4180"/>
                      <a:pt x="20129" y="5304"/>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299" name="组合"/>
          <p:cNvGrpSpPr/>
          <p:nvPr/>
        </p:nvGrpSpPr>
        <p:grpSpPr>
          <a:xfrm>
            <a:off x="3677918" y="2762885"/>
            <a:ext cx="1115694" cy="1290321"/>
            <a:chOff x="0" y="0"/>
            <a:chExt cx="1115693" cy="1290320"/>
          </a:xfrm>
        </p:grpSpPr>
        <p:sp>
          <p:nvSpPr>
            <p:cNvPr id="1295" name="曲线"/>
            <p:cNvSpPr/>
            <p:nvPr/>
          </p:nvSpPr>
          <p:spPr>
            <a:xfrm>
              <a:off x="-1" y="0"/>
              <a:ext cx="1115695" cy="1290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16197" y="2694"/>
                  </a:lnTo>
                  <a:lnTo>
                    <a:pt x="21600" y="5393"/>
                  </a:lnTo>
                  <a:lnTo>
                    <a:pt x="21600" y="16202"/>
                  </a:lnTo>
                  <a:lnTo>
                    <a:pt x="16197" y="18901"/>
                  </a:lnTo>
                  <a:lnTo>
                    <a:pt x="10799" y="21600"/>
                  </a:lnTo>
                  <a:lnTo>
                    <a:pt x="5398" y="18901"/>
                  </a:lnTo>
                  <a:lnTo>
                    <a:pt x="0" y="16202"/>
                  </a:lnTo>
                  <a:lnTo>
                    <a:pt x="0" y="5393"/>
                  </a:lnTo>
                  <a:lnTo>
                    <a:pt x="5398" y="2694"/>
                  </a:lnTo>
                  <a:lnTo>
                    <a:pt x="10799" y="0"/>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298" name="曲线"/>
            <p:cNvGrpSpPr/>
            <p:nvPr/>
          </p:nvGrpSpPr>
          <p:grpSpPr>
            <a:xfrm>
              <a:off x="419643" y="506093"/>
              <a:ext cx="277476" cy="277496"/>
              <a:chOff x="0" y="0"/>
              <a:chExt cx="277474" cy="277495"/>
            </a:xfrm>
          </p:grpSpPr>
          <p:sp>
            <p:nvSpPr>
              <p:cNvPr id="1296" name="Shape"/>
              <p:cNvSpPr/>
              <p:nvPr/>
            </p:nvSpPr>
            <p:spPr>
              <a:xfrm>
                <a:off x="0" y="0"/>
                <a:ext cx="277475" cy="277496"/>
              </a:xfrm>
              <a:custGeom>
                <a:avLst/>
                <a:gdLst/>
                <a:ahLst/>
                <a:cxnLst>
                  <a:cxn ang="0">
                    <a:pos x="wd2" y="hd2"/>
                  </a:cxn>
                  <a:cxn ang="5400000">
                    <a:pos x="wd2" y="hd2"/>
                  </a:cxn>
                  <a:cxn ang="10800000">
                    <a:pos x="wd2" y="hd2"/>
                  </a:cxn>
                  <a:cxn ang="16200000">
                    <a:pos x="wd2" y="hd2"/>
                  </a:cxn>
                </a:cxnLst>
                <a:rect l="0" t="0" r="r" b="b"/>
                <a:pathLst>
                  <a:path w="21500" h="21600" fill="norm" stroke="1" extrusionOk="0">
                    <a:moveTo>
                      <a:pt x="21220" y="19911"/>
                    </a:moveTo>
                    <a:cubicBezTo>
                      <a:pt x="20377" y="21259"/>
                      <a:pt x="14973" y="21600"/>
                      <a:pt x="10758" y="21600"/>
                    </a:cubicBezTo>
                    <a:cubicBezTo>
                      <a:pt x="6539" y="21600"/>
                      <a:pt x="1138" y="21259"/>
                      <a:pt x="126" y="19911"/>
                    </a:cubicBezTo>
                    <a:cubicBezTo>
                      <a:pt x="-42" y="19574"/>
                      <a:pt x="-42" y="19068"/>
                      <a:pt x="126" y="18730"/>
                    </a:cubicBezTo>
                    <a:cubicBezTo>
                      <a:pt x="970" y="16200"/>
                      <a:pt x="2658" y="15525"/>
                      <a:pt x="4007" y="15356"/>
                    </a:cubicBezTo>
                    <a:cubicBezTo>
                      <a:pt x="5189" y="15186"/>
                      <a:pt x="6200" y="14847"/>
                      <a:pt x="6708" y="14511"/>
                    </a:cubicBezTo>
                    <a:cubicBezTo>
                      <a:pt x="6708" y="14343"/>
                      <a:pt x="6708" y="13330"/>
                      <a:pt x="6708" y="12655"/>
                    </a:cubicBezTo>
                    <a:cubicBezTo>
                      <a:pt x="5526" y="11304"/>
                      <a:pt x="4681" y="9281"/>
                      <a:pt x="4681" y="7421"/>
                    </a:cubicBezTo>
                    <a:cubicBezTo>
                      <a:pt x="4681" y="3373"/>
                      <a:pt x="6708" y="0"/>
                      <a:pt x="10758" y="0"/>
                    </a:cubicBezTo>
                    <a:cubicBezTo>
                      <a:pt x="14809" y="0"/>
                      <a:pt x="16832" y="3373"/>
                      <a:pt x="16832" y="7421"/>
                    </a:cubicBezTo>
                    <a:cubicBezTo>
                      <a:pt x="16832" y="9281"/>
                      <a:pt x="15990" y="11304"/>
                      <a:pt x="14809" y="12655"/>
                    </a:cubicBezTo>
                    <a:cubicBezTo>
                      <a:pt x="14809" y="12991"/>
                      <a:pt x="14809" y="13330"/>
                      <a:pt x="14809" y="14511"/>
                    </a:cubicBezTo>
                    <a:cubicBezTo>
                      <a:pt x="15311" y="14847"/>
                      <a:pt x="16328" y="15186"/>
                      <a:pt x="17509" y="15356"/>
                    </a:cubicBezTo>
                    <a:cubicBezTo>
                      <a:pt x="18858" y="15525"/>
                      <a:pt x="20547" y="16200"/>
                      <a:pt x="21389" y="18730"/>
                    </a:cubicBezTo>
                    <a:cubicBezTo>
                      <a:pt x="21558" y="19068"/>
                      <a:pt x="21558" y="19574"/>
                      <a:pt x="21220" y="19911"/>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297" name="Shape"/>
              <p:cNvSpPr/>
              <p:nvPr/>
            </p:nvSpPr>
            <p:spPr>
              <a:xfrm>
                <a:off x="16877" y="17343"/>
                <a:ext cx="243927" cy="2427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99" y="6939"/>
                    </a:moveTo>
                    <a:cubicBezTo>
                      <a:pt x="16199" y="3083"/>
                      <a:pt x="14461" y="0"/>
                      <a:pt x="10799" y="0"/>
                    </a:cubicBezTo>
                    <a:cubicBezTo>
                      <a:pt x="7136" y="0"/>
                      <a:pt x="5398" y="3083"/>
                      <a:pt x="5398" y="6939"/>
                    </a:cubicBezTo>
                    <a:cubicBezTo>
                      <a:pt x="5398" y="10030"/>
                      <a:pt x="7908" y="13887"/>
                      <a:pt x="10799" y="13887"/>
                    </a:cubicBezTo>
                    <a:cubicBezTo>
                      <a:pt x="13690" y="13887"/>
                      <a:pt x="16199" y="10030"/>
                      <a:pt x="16199" y="6939"/>
                    </a:cubicBezTo>
                    <a:moveTo>
                      <a:pt x="18128" y="17550"/>
                    </a:moveTo>
                    <a:cubicBezTo>
                      <a:pt x="16779" y="17357"/>
                      <a:pt x="15430" y="16779"/>
                      <a:pt x="14656" y="16393"/>
                    </a:cubicBezTo>
                    <a:cubicBezTo>
                      <a:pt x="13882" y="16009"/>
                      <a:pt x="13882" y="16009"/>
                      <a:pt x="13882" y="16009"/>
                    </a:cubicBezTo>
                    <a:cubicBezTo>
                      <a:pt x="13882" y="16009"/>
                      <a:pt x="13882" y="15044"/>
                      <a:pt x="13882" y="14463"/>
                    </a:cubicBezTo>
                    <a:cubicBezTo>
                      <a:pt x="12920" y="15044"/>
                      <a:pt x="11956" y="15428"/>
                      <a:pt x="10799" y="15428"/>
                    </a:cubicBezTo>
                    <a:cubicBezTo>
                      <a:pt x="9642" y="15428"/>
                      <a:pt x="8679" y="15044"/>
                      <a:pt x="7714" y="14463"/>
                    </a:cubicBezTo>
                    <a:cubicBezTo>
                      <a:pt x="7714" y="15044"/>
                      <a:pt x="7714" y="16009"/>
                      <a:pt x="7714" y="16009"/>
                    </a:cubicBezTo>
                    <a:cubicBezTo>
                      <a:pt x="6941" y="16393"/>
                      <a:pt x="6941" y="16393"/>
                      <a:pt x="6941" y="16393"/>
                    </a:cubicBezTo>
                    <a:cubicBezTo>
                      <a:pt x="6172" y="16779"/>
                      <a:pt x="4821" y="17357"/>
                      <a:pt x="3279" y="17550"/>
                    </a:cubicBezTo>
                    <a:cubicBezTo>
                      <a:pt x="2119" y="17743"/>
                      <a:pt x="964" y="18131"/>
                      <a:pt x="0" y="20252"/>
                    </a:cubicBezTo>
                    <a:cubicBezTo>
                      <a:pt x="0" y="20446"/>
                      <a:pt x="1348" y="21600"/>
                      <a:pt x="10799" y="21600"/>
                    </a:cubicBezTo>
                    <a:cubicBezTo>
                      <a:pt x="20251" y="21600"/>
                      <a:pt x="21407" y="20446"/>
                      <a:pt x="21600" y="20252"/>
                    </a:cubicBezTo>
                    <a:cubicBezTo>
                      <a:pt x="20636" y="18131"/>
                      <a:pt x="19284" y="17743"/>
                      <a:pt x="18128" y="17550"/>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302" name="组合"/>
          <p:cNvGrpSpPr/>
          <p:nvPr/>
        </p:nvGrpSpPr>
        <p:grpSpPr>
          <a:xfrm>
            <a:off x="441959" y="1275078"/>
            <a:ext cx="2176147" cy="1730376"/>
            <a:chOff x="0" y="0"/>
            <a:chExt cx="2176145" cy="1730374"/>
          </a:xfrm>
        </p:grpSpPr>
        <p:sp>
          <p:nvSpPr>
            <p:cNvPr id="1300" name="矩形"/>
            <p:cNvSpPr txBox="1"/>
            <p:nvPr/>
          </p:nvSpPr>
          <p:spPr>
            <a:xfrm>
              <a:off x="1008380" y="0"/>
              <a:ext cx="1167766"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defRPr sz="1000">
                  <a:solidFill>
                    <a:srgbClr val="1A1A1A"/>
                  </a:solidFill>
                  <a:latin typeface="宋体"/>
                  <a:ea typeface="宋体"/>
                  <a:cs typeface="宋体"/>
                  <a:sym typeface="宋体"/>
                </a:defRPr>
              </a:lvl1pPr>
            </a:lstStyle>
            <a:p>
              <a:pPr>
                <a:defRPr b="1">
                  <a:latin typeface="-apple-system"/>
                  <a:ea typeface="-apple-system"/>
                  <a:cs typeface="-apple-system"/>
                  <a:sym typeface="-apple-system"/>
                </a:defRPr>
              </a:pPr>
              <a:r>
                <a:rPr b="0">
                  <a:latin typeface="宋体"/>
                  <a:ea typeface="宋体"/>
                  <a:cs typeface="宋体"/>
                  <a:sym typeface="宋体"/>
                </a:rPr>
                <a:t>顾问推动执行</a:t>
              </a:r>
            </a:p>
          </p:txBody>
        </p:sp>
        <p:sp>
          <p:nvSpPr>
            <p:cNvPr id="1301" name="矩形"/>
            <p:cNvSpPr txBox="1"/>
            <p:nvPr/>
          </p:nvSpPr>
          <p:spPr>
            <a:xfrm>
              <a:off x="0" y="394334"/>
              <a:ext cx="2176146" cy="1336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r">
                <a:lnSpc>
                  <a:spcPct val="150000"/>
                </a:lnSpc>
                <a:defRPr sz="1000">
                  <a:solidFill>
                    <a:srgbClr val="1A1A1A"/>
                  </a:solidFill>
                  <a:latin typeface="-apple-system"/>
                  <a:ea typeface="-apple-system"/>
                  <a:cs typeface="-apple-system"/>
                  <a:sym typeface="-apple-system"/>
                </a:defRPr>
              </a:pPr>
              <a:r>
                <a:rPr>
                  <a:latin typeface="宋体"/>
                  <a:ea typeface="宋体"/>
                  <a:cs typeface="宋体"/>
                  <a:sym typeface="宋体"/>
                </a:rPr>
                <a:t>面对纠结的选择和复杂的问题提供更多的信息，让客户能够更全面的权衡利弊</a:t>
              </a:r>
              <a:endParaRPr>
                <a:latin typeface="Times New Roman"/>
                <a:ea typeface="Times New Roman"/>
                <a:cs typeface="Times New Roman"/>
                <a:sym typeface="Times New Roman"/>
              </a:endParaRPr>
            </a:p>
            <a:p>
              <a:pPr algn="r">
                <a:lnSpc>
                  <a:spcPct val="150000"/>
                </a:lnSpc>
                <a:defRPr sz="1000">
                  <a:solidFill>
                    <a:srgbClr val="1A1A1A"/>
                  </a:solidFill>
                  <a:latin typeface="Times New Roman"/>
                  <a:ea typeface="Times New Roman"/>
                  <a:cs typeface="Times New Roman"/>
                  <a:sym typeface="Times New Roman"/>
                </a:defRPr>
              </a:pPr>
              <a:r>
                <a:rPr>
                  <a:latin typeface="宋体"/>
                  <a:ea typeface="宋体"/>
                  <a:cs typeface="宋体"/>
                  <a:sym typeface="宋体"/>
                </a:rPr>
                <a:t>帮</a:t>
              </a:r>
              <a:r>
                <a:rPr>
                  <a:latin typeface="宋体"/>
                  <a:ea typeface="宋体"/>
                  <a:cs typeface="宋体"/>
                  <a:sym typeface="宋体"/>
                </a:rPr>
                <a:t>客户在不完全懂的情况下做出正确的选择</a:t>
              </a:r>
            </a:p>
          </p:txBody>
        </p:sp>
      </p:grpSp>
      <p:grpSp>
        <p:nvGrpSpPr>
          <p:cNvPr id="1305" name="组合"/>
          <p:cNvGrpSpPr/>
          <p:nvPr/>
        </p:nvGrpSpPr>
        <p:grpSpPr>
          <a:xfrm>
            <a:off x="965834" y="3126103"/>
            <a:ext cx="2176147" cy="1196976"/>
            <a:chOff x="0" y="0"/>
            <a:chExt cx="2176145" cy="1196975"/>
          </a:xfrm>
        </p:grpSpPr>
        <p:sp>
          <p:nvSpPr>
            <p:cNvPr id="1303" name="矩形"/>
            <p:cNvSpPr txBox="1"/>
            <p:nvPr/>
          </p:nvSpPr>
          <p:spPr>
            <a:xfrm>
              <a:off x="1008379" y="0"/>
              <a:ext cx="1167766"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defRPr sz="1000">
                  <a:solidFill>
                    <a:srgbClr val="1A1A1A"/>
                  </a:solidFill>
                  <a:latin typeface="宋体"/>
                  <a:ea typeface="宋体"/>
                  <a:cs typeface="宋体"/>
                  <a:sym typeface="宋体"/>
                </a:defRPr>
              </a:lvl1pPr>
            </a:lstStyle>
            <a:p>
              <a:pPr>
                <a:defRPr b="1">
                  <a:latin typeface="-apple-system"/>
                  <a:ea typeface="-apple-system"/>
                  <a:cs typeface="-apple-system"/>
                  <a:sym typeface="-apple-system"/>
                </a:defRPr>
              </a:pPr>
              <a:r>
                <a:rPr b="0">
                  <a:latin typeface="宋体"/>
                  <a:ea typeface="宋体"/>
                  <a:cs typeface="宋体"/>
                  <a:sym typeface="宋体"/>
                </a:rPr>
                <a:t>顾问链接资源</a:t>
              </a:r>
            </a:p>
          </p:txBody>
        </p:sp>
        <p:sp>
          <p:nvSpPr>
            <p:cNvPr id="1304" name="矩形"/>
            <p:cNvSpPr txBox="1"/>
            <p:nvPr/>
          </p:nvSpPr>
          <p:spPr>
            <a:xfrm>
              <a:off x="0" y="394334"/>
              <a:ext cx="2176146" cy="802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lnSpc>
                  <a:spcPct val="150000"/>
                </a:lnSpc>
                <a:defRPr sz="1000">
                  <a:solidFill>
                    <a:srgbClr val="1A1A1A"/>
                  </a:solidFill>
                  <a:latin typeface="宋体"/>
                  <a:ea typeface="宋体"/>
                  <a:cs typeface="宋体"/>
                  <a:sym typeface="宋体"/>
                </a:defRPr>
              </a:lvl1pPr>
            </a:lstStyle>
            <a:p>
              <a:pPr>
                <a:defRPr>
                  <a:latin typeface="-apple-system"/>
                  <a:ea typeface="-apple-system"/>
                  <a:cs typeface="-apple-system"/>
                  <a:sym typeface="-apple-system"/>
                </a:defRPr>
              </a:pPr>
              <a:r>
                <a:rPr>
                  <a:latin typeface="宋体"/>
                  <a:ea typeface="宋体"/>
                  <a:cs typeface="宋体"/>
                  <a:sym typeface="宋体"/>
                </a:rPr>
                <a:t>引导客户把精力和资源聚焦在核心问题上，做出决策，拟定行动方案，推动问题解决。</a:t>
              </a:r>
            </a:p>
          </p:txBody>
        </p:sp>
      </p:grpSp>
      <p:grpSp>
        <p:nvGrpSpPr>
          <p:cNvPr id="1308" name="组合"/>
          <p:cNvGrpSpPr/>
          <p:nvPr/>
        </p:nvGrpSpPr>
        <p:grpSpPr>
          <a:xfrm>
            <a:off x="5851524" y="1275078"/>
            <a:ext cx="2176147" cy="930276"/>
            <a:chOff x="0" y="0"/>
            <a:chExt cx="2176145" cy="930274"/>
          </a:xfrm>
        </p:grpSpPr>
        <p:sp>
          <p:nvSpPr>
            <p:cNvPr id="1306" name="矩形"/>
            <p:cNvSpPr txBox="1"/>
            <p:nvPr/>
          </p:nvSpPr>
          <p:spPr>
            <a:xfrm>
              <a:off x="0" y="0"/>
              <a:ext cx="1167766"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1000">
                  <a:solidFill>
                    <a:srgbClr val="1A1A1A"/>
                  </a:solidFill>
                  <a:latin typeface="-apple-system"/>
                  <a:ea typeface="-apple-system"/>
                  <a:cs typeface="-apple-system"/>
                  <a:sym typeface="-apple-system"/>
                </a:defRPr>
              </a:pPr>
              <a:r>
                <a:rPr b="0">
                  <a:latin typeface="宋体"/>
                  <a:ea typeface="宋体"/>
                  <a:cs typeface="宋体"/>
                  <a:sym typeface="宋体"/>
                </a:rPr>
                <a:t>顾问提供信息</a:t>
              </a:r>
              <a:r>
                <a:rPr b="0">
                  <a:latin typeface="宋体"/>
                  <a:ea typeface="宋体"/>
                  <a:cs typeface="宋体"/>
                  <a:sym typeface="宋体"/>
                </a:rPr>
                <a:t> 制定方案</a:t>
              </a:r>
            </a:p>
          </p:txBody>
        </p:sp>
        <p:sp>
          <p:nvSpPr>
            <p:cNvPr id="1307" name="矩形"/>
            <p:cNvSpPr txBox="1"/>
            <p:nvPr/>
          </p:nvSpPr>
          <p:spPr>
            <a:xfrm>
              <a:off x="0" y="394334"/>
              <a:ext cx="2176146" cy="535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50000"/>
                </a:lnSpc>
                <a:defRPr sz="1000">
                  <a:solidFill>
                    <a:srgbClr val="1A1A1A"/>
                  </a:solidFill>
                  <a:latin typeface="宋体"/>
                  <a:ea typeface="宋体"/>
                  <a:cs typeface="宋体"/>
                  <a:sym typeface="宋体"/>
                </a:defRPr>
              </a:lvl1pPr>
            </a:lstStyle>
            <a:p>
              <a:pPr>
                <a:defRPr>
                  <a:latin typeface="-apple-system"/>
                  <a:ea typeface="-apple-system"/>
                  <a:cs typeface="-apple-system"/>
                  <a:sym typeface="-apple-system"/>
                </a:defRPr>
              </a:pPr>
              <a:r>
                <a:rPr>
                  <a:latin typeface="宋体"/>
                  <a:ea typeface="宋体"/>
                  <a:cs typeface="宋体"/>
                  <a:sym typeface="宋体"/>
                </a:rPr>
                <a:t>顾问的职责是帮客户分析现状，梳理需求，设计方案</a:t>
              </a:r>
            </a:p>
          </p:txBody>
        </p:sp>
      </p:grpSp>
      <p:grpSp>
        <p:nvGrpSpPr>
          <p:cNvPr id="1311" name="组合"/>
          <p:cNvGrpSpPr/>
          <p:nvPr/>
        </p:nvGrpSpPr>
        <p:grpSpPr>
          <a:xfrm>
            <a:off x="6365874" y="3126103"/>
            <a:ext cx="2176143" cy="1196976"/>
            <a:chOff x="0" y="0"/>
            <a:chExt cx="2176141" cy="1196975"/>
          </a:xfrm>
        </p:grpSpPr>
        <p:sp>
          <p:nvSpPr>
            <p:cNvPr id="1309" name="矩形"/>
            <p:cNvSpPr txBox="1"/>
            <p:nvPr/>
          </p:nvSpPr>
          <p:spPr>
            <a:xfrm>
              <a:off x="0" y="0"/>
              <a:ext cx="1167764"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1A1A1A"/>
                  </a:solidFill>
                  <a:latin typeface="宋体"/>
                  <a:ea typeface="宋体"/>
                  <a:cs typeface="宋体"/>
                  <a:sym typeface="宋体"/>
                </a:defRPr>
              </a:lvl1pPr>
            </a:lstStyle>
            <a:p>
              <a:pPr>
                <a:defRPr b="1">
                  <a:latin typeface="-apple-system"/>
                  <a:ea typeface="-apple-system"/>
                  <a:cs typeface="-apple-system"/>
                  <a:sym typeface="-apple-system"/>
                </a:defRPr>
              </a:pPr>
              <a:r>
                <a:rPr b="0">
                  <a:latin typeface="宋体"/>
                  <a:ea typeface="宋体"/>
                  <a:cs typeface="宋体"/>
                  <a:sym typeface="宋体"/>
                </a:rPr>
                <a:t>解决问题的能力</a:t>
              </a:r>
            </a:p>
          </p:txBody>
        </p:sp>
        <p:sp>
          <p:nvSpPr>
            <p:cNvPr id="1310" name="矩形"/>
            <p:cNvSpPr txBox="1"/>
            <p:nvPr/>
          </p:nvSpPr>
          <p:spPr>
            <a:xfrm>
              <a:off x="0" y="394334"/>
              <a:ext cx="2176142" cy="802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50000"/>
                </a:lnSpc>
                <a:defRPr sz="1000">
                  <a:solidFill>
                    <a:srgbClr val="1A1A1A"/>
                  </a:solidFill>
                  <a:latin typeface="宋体"/>
                  <a:ea typeface="宋体"/>
                  <a:cs typeface="宋体"/>
                  <a:sym typeface="宋体"/>
                </a:defRPr>
              </a:lvl1pPr>
            </a:lstStyle>
            <a:p>
              <a:pPr>
                <a:defRPr>
                  <a:latin typeface="-apple-system"/>
                  <a:ea typeface="-apple-system"/>
                  <a:cs typeface="-apple-system"/>
                  <a:sym typeface="-apple-system"/>
                </a:defRPr>
              </a:pPr>
              <a:r>
                <a:rPr>
                  <a:latin typeface="宋体"/>
                  <a:ea typeface="宋体"/>
                  <a:cs typeface="宋体"/>
                  <a:sym typeface="宋体"/>
                </a:rPr>
                <a:t>其中最重要的是梳理需求，在复杂的目标中和长期计划中找到核心要点很关键。</a:t>
              </a:r>
            </a:p>
          </p:txBody>
        </p:sp>
      </p:gr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79"/>
                                        </p:tgtEl>
                                        <p:attrNameLst>
                                          <p:attrName>style.visibility</p:attrName>
                                        </p:attrNameLst>
                                      </p:cBhvr>
                                      <p:to>
                                        <p:strVal val="visible"/>
                                      </p:to>
                                    </p:set>
                                    <p:animEffect filter="dissolve" transition="in">
                                      <p:cBhvr>
                                        <p:cTn id="7" dur="500"/>
                                        <p:tgtEl>
                                          <p:spTgt spid="1279"/>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284"/>
                                        </p:tgtEl>
                                        <p:attrNameLst>
                                          <p:attrName>style.visibility</p:attrName>
                                        </p:attrNameLst>
                                      </p:cBhvr>
                                      <p:to>
                                        <p:strVal val="visible"/>
                                      </p:to>
                                    </p:set>
                                    <p:anim calcmode="lin" valueType="num">
                                      <p:cBhvr>
                                        <p:cTn id="11" dur="1000" fill="hold"/>
                                        <p:tgtEl>
                                          <p:spTgt spid="1284"/>
                                        </p:tgtEl>
                                        <p:attrNameLst>
                                          <p:attrName>ppt_x</p:attrName>
                                        </p:attrNameLst>
                                      </p:cBhvr>
                                      <p:tavLst>
                                        <p:tav tm="0">
                                          <p:val>
                                            <p:strVal val="#ppt_x"/>
                                          </p:val>
                                        </p:tav>
                                        <p:tav tm="100000">
                                          <p:val>
                                            <p:strVal val="#ppt_x"/>
                                          </p:val>
                                        </p:tav>
                                      </p:tavLst>
                                    </p:anim>
                                    <p:anim calcmode="lin" valueType="num">
                                      <p:cBhvr>
                                        <p:cTn id="12" dur="1000" fill="hold"/>
                                        <p:tgtEl>
                                          <p:spTgt spid="128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Class="entr" nodeType="afterEffect" presetSubtype="4" presetID="2" grpId="3" fill="hold">
                                  <p:stCondLst>
                                    <p:cond delay="0"/>
                                  </p:stCondLst>
                                  <p:iterate type="el" backwards="0">
                                    <p:tmAbs val="0"/>
                                  </p:iterate>
                                  <p:childTnLst>
                                    <p:set>
                                      <p:cBhvr>
                                        <p:cTn id="15" fill="hold"/>
                                        <p:tgtEl>
                                          <p:spTgt spid="1289"/>
                                        </p:tgtEl>
                                        <p:attrNameLst>
                                          <p:attrName>style.visibility</p:attrName>
                                        </p:attrNameLst>
                                      </p:cBhvr>
                                      <p:to>
                                        <p:strVal val="visible"/>
                                      </p:to>
                                    </p:set>
                                    <p:anim calcmode="lin" valueType="num">
                                      <p:cBhvr>
                                        <p:cTn id="16" dur="1000" fill="hold"/>
                                        <p:tgtEl>
                                          <p:spTgt spid="1289"/>
                                        </p:tgtEl>
                                        <p:attrNameLst>
                                          <p:attrName>ppt_x</p:attrName>
                                        </p:attrNameLst>
                                      </p:cBhvr>
                                      <p:tavLst>
                                        <p:tav tm="0">
                                          <p:val>
                                            <p:strVal val="#ppt_x"/>
                                          </p:val>
                                        </p:tav>
                                        <p:tav tm="100000">
                                          <p:val>
                                            <p:strVal val="#ppt_x"/>
                                          </p:val>
                                        </p:tav>
                                      </p:tavLst>
                                    </p:anim>
                                    <p:anim calcmode="lin" valueType="num">
                                      <p:cBhvr>
                                        <p:cTn id="17" dur="1000" fill="hold"/>
                                        <p:tgtEl>
                                          <p:spTgt spid="1289"/>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Class="entr" nodeType="afterEffect" presetSubtype="4" presetID="2" grpId="4" fill="hold">
                                  <p:stCondLst>
                                    <p:cond delay="0"/>
                                  </p:stCondLst>
                                  <p:iterate type="el" backwards="0">
                                    <p:tmAbs val="0"/>
                                  </p:iterate>
                                  <p:childTnLst>
                                    <p:set>
                                      <p:cBhvr>
                                        <p:cTn id="20" fill="hold"/>
                                        <p:tgtEl>
                                          <p:spTgt spid="1294"/>
                                        </p:tgtEl>
                                        <p:attrNameLst>
                                          <p:attrName>style.visibility</p:attrName>
                                        </p:attrNameLst>
                                      </p:cBhvr>
                                      <p:to>
                                        <p:strVal val="visible"/>
                                      </p:to>
                                    </p:set>
                                    <p:anim calcmode="lin" valueType="num">
                                      <p:cBhvr>
                                        <p:cTn id="21" dur="1000" fill="hold"/>
                                        <p:tgtEl>
                                          <p:spTgt spid="1294"/>
                                        </p:tgtEl>
                                        <p:attrNameLst>
                                          <p:attrName>ppt_x</p:attrName>
                                        </p:attrNameLst>
                                      </p:cBhvr>
                                      <p:tavLst>
                                        <p:tav tm="0">
                                          <p:val>
                                            <p:strVal val="#ppt_x"/>
                                          </p:val>
                                        </p:tav>
                                        <p:tav tm="100000">
                                          <p:val>
                                            <p:strVal val="#ppt_x"/>
                                          </p:val>
                                        </p:tav>
                                      </p:tavLst>
                                    </p:anim>
                                    <p:anim calcmode="lin" valueType="num">
                                      <p:cBhvr>
                                        <p:cTn id="22" dur="1000" fill="hold"/>
                                        <p:tgtEl>
                                          <p:spTgt spid="1294"/>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Class="entr" nodeType="afterEffect" presetSubtype="4" presetID="2" grpId="5" fill="hold">
                                  <p:stCondLst>
                                    <p:cond delay="0"/>
                                  </p:stCondLst>
                                  <p:iterate type="el" backwards="0">
                                    <p:tmAbs val="0"/>
                                  </p:iterate>
                                  <p:childTnLst>
                                    <p:set>
                                      <p:cBhvr>
                                        <p:cTn id="25" fill="hold"/>
                                        <p:tgtEl>
                                          <p:spTgt spid="1299"/>
                                        </p:tgtEl>
                                        <p:attrNameLst>
                                          <p:attrName>style.visibility</p:attrName>
                                        </p:attrNameLst>
                                      </p:cBhvr>
                                      <p:to>
                                        <p:strVal val="visible"/>
                                      </p:to>
                                    </p:set>
                                    <p:anim calcmode="lin" valueType="num">
                                      <p:cBhvr>
                                        <p:cTn id="26" dur="1000" fill="hold"/>
                                        <p:tgtEl>
                                          <p:spTgt spid="1299"/>
                                        </p:tgtEl>
                                        <p:attrNameLst>
                                          <p:attrName>ppt_x</p:attrName>
                                        </p:attrNameLst>
                                      </p:cBhvr>
                                      <p:tavLst>
                                        <p:tav tm="0">
                                          <p:val>
                                            <p:strVal val="#ppt_x"/>
                                          </p:val>
                                        </p:tav>
                                        <p:tav tm="100000">
                                          <p:val>
                                            <p:strVal val="#ppt_x"/>
                                          </p:val>
                                        </p:tav>
                                      </p:tavLst>
                                    </p:anim>
                                    <p:anim calcmode="lin" valueType="num">
                                      <p:cBhvr>
                                        <p:cTn id="27" dur="1000" fill="hold"/>
                                        <p:tgtEl>
                                          <p:spTgt spid="1299"/>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Class="entr" nodeType="afterEffect" presetID="9" grpId="6" fill="hold">
                                  <p:stCondLst>
                                    <p:cond delay="0"/>
                                  </p:stCondLst>
                                  <p:iterate type="el" backwards="0">
                                    <p:tmAbs val="0"/>
                                  </p:iterate>
                                  <p:childTnLst>
                                    <p:set>
                                      <p:cBhvr>
                                        <p:cTn id="30" fill="hold"/>
                                        <p:tgtEl>
                                          <p:spTgt spid="1302"/>
                                        </p:tgtEl>
                                        <p:attrNameLst>
                                          <p:attrName>style.visibility</p:attrName>
                                        </p:attrNameLst>
                                      </p:cBhvr>
                                      <p:to>
                                        <p:strVal val="visible"/>
                                      </p:to>
                                    </p:set>
                                    <p:animEffect filter="dissolve" transition="in">
                                      <p:cBhvr>
                                        <p:cTn id="31" dur="500"/>
                                        <p:tgtEl>
                                          <p:spTgt spid="1302"/>
                                        </p:tgtEl>
                                      </p:cBhvr>
                                    </p:animEffect>
                                  </p:childTnLst>
                                </p:cTn>
                              </p:par>
                            </p:childTnLst>
                          </p:cTn>
                        </p:par>
                        <p:par>
                          <p:cTn id="32" fill="hold">
                            <p:stCondLst>
                              <p:cond delay="5000"/>
                            </p:stCondLst>
                            <p:childTnLst>
                              <p:par>
                                <p:cTn id="33" presetClass="entr" nodeType="afterEffect" presetID="9" grpId="7" fill="hold">
                                  <p:stCondLst>
                                    <p:cond delay="0"/>
                                  </p:stCondLst>
                                  <p:iterate type="el" backwards="0">
                                    <p:tmAbs val="0"/>
                                  </p:iterate>
                                  <p:childTnLst>
                                    <p:set>
                                      <p:cBhvr>
                                        <p:cTn id="34" fill="hold"/>
                                        <p:tgtEl>
                                          <p:spTgt spid="1305"/>
                                        </p:tgtEl>
                                        <p:attrNameLst>
                                          <p:attrName>style.visibility</p:attrName>
                                        </p:attrNameLst>
                                      </p:cBhvr>
                                      <p:to>
                                        <p:strVal val="visible"/>
                                      </p:to>
                                    </p:set>
                                    <p:animEffect filter="dissolve" transition="in">
                                      <p:cBhvr>
                                        <p:cTn id="35" dur="500"/>
                                        <p:tgtEl>
                                          <p:spTgt spid="1305"/>
                                        </p:tgtEl>
                                      </p:cBhvr>
                                    </p:animEffect>
                                  </p:childTnLst>
                                </p:cTn>
                              </p:par>
                            </p:childTnLst>
                          </p:cTn>
                        </p:par>
                        <p:par>
                          <p:cTn id="36" fill="hold">
                            <p:stCondLst>
                              <p:cond delay="5500"/>
                            </p:stCondLst>
                            <p:childTnLst>
                              <p:par>
                                <p:cTn id="37" presetClass="entr" nodeType="afterEffect" presetID="9" grpId="8" fill="hold">
                                  <p:stCondLst>
                                    <p:cond delay="0"/>
                                  </p:stCondLst>
                                  <p:iterate type="el" backwards="0">
                                    <p:tmAbs val="0"/>
                                  </p:iterate>
                                  <p:childTnLst>
                                    <p:set>
                                      <p:cBhvr>
                                        <p:cTn id="38" fill="hold"/>
                                        <p:tgtEl>
                                          <p:spTgt spid="1308"/>
                                        </p:tgtEl>
                                        <p:attrNameLst>
                                          <p:attrName>style.visibility</p:attrName>
                                        </p:attrNameLst>
                                      </p:cBhvr>
                                      <p:to>
                                        <p:strVal val="visible"/>
                                      </p:to>
                                    </p:set>
                                    <p:animEffect filter="dissolve" transition="in">
                                      <p:cBhvr>
                                        <p:cTn id="39" dur="500"/>
                                        <p:tgtEl>
                                          <p:spTgt spid="1308"/>
                                        </p:tgtEl>
                                      </p:cBhvr>
                                    </p:animEffect>
                                  </p:childTnLst>
                                </p:cTn>
                              </p:par>
                            </p:childTnLst>
                          </p:cTn>
                        </p:par>
                        <p:par>
                          <p:cTn id="40" fill="hold">
                            <p:stCondLst>
                              <p:cond delay="6000"/>
                            </p:stCondLst>
                            <p:childTnLst>
                              <p:par>
                                <p:cTn id="41" presetClass="entr" nodeType="afterEffect" presetID="9" grpId="9" fill="hold">
                                  <p:stCondLst>
                                    <p:cond delay="0"/>
                                  </p:stCondLst>
                                  <p:iterate type="el" backwards="0">
                                    <p:tmAbs val="0"/>
                                  </p:iterate>
                                  <p:childTnLst>
                                    <p:set>
                                      <p:cBhvr>
                                        <p:cTn id="42" fill="hold"/>
                                        <p:tgtEl>
                                          <p:spTgt spid="1311"/>
                                        </p:tgtEl>
                                        <p:attrNameLst>
                                          <p:attrName>style.visibility</p:attrName>
                                        </p:attrNameLst>
                                      </p:cBhvr>
                                      <p:to>
                                        <p:strVal val="visible"/>
                                      </p:to>
                                    </p:set>
                                    <p:animEffect filter="dissolve" transition="in">
                                      <p:cBhvr>
                                        <p:cTn id="43" dur="500"/>
                                        <p:tgtEl>
                                          <p:spTgt spid="1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9" grpId="1"/>
      <p:bldP build="whole" bldLvl="1" animBg="1" rev="0" advAuto="0" spid="1284" grpId="2"/>
      <p:bldP build="whole" bldLvl="1" animBg="1" rev="0" advAuto="0" spid="1302" grpId="6"/>
      <p:bldP build="whole" bldLvl="1" animBg="1" rev="0" advAuto="0" spid="1299" grpId="5"/>
      <p:bldP build="whole" bldLvl="1" animBg="1" rev="0" advAuto="0" spid="1294" grpId="4"/>
      <p:bldP build="whole" bldLvl="1" animBg="1" rev="0" advAuto="0" spid="1289" grpId="3"/>
      <p:bldP build="whole" bldLvl="1" animBg="1" rev="0" advAuto="0" spid="1308" grpId="8"/>
      <p:bldP build="whole" bldLvl="1" animBg="1" rev="0" advAuto="0" spid="1311" grpId="9"/>
      <p:bldP build="whole" bldLvl="1" animBg="1" rev="0" advAuto="0" spid="1305" grpId="7"/>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315" name="矩形"/>
          <p:cNvSpPr txBox="1"/>
          <p:nvPr/>
        </p:nvSpPr>
        <p:spPr>
          <a:xfrm>
            <a:off x="3426617" y="115703"/>
            <a:ext cx="237029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02235E"/>
                </a:solidFill>
                <a:latin typeface="思源黑体 Medium"/>
                <a:ea typeface="思源黑体 Medium"/>
                <a:cs typeface="思源黑体 Medium"/>
                <a:sym typeface="思源黑体 Medium"/>
              </a:defRPr>
            </a:lvl1pPr>
          </a:lstStyle>
          <a:p>
            <a:pPr/>
            <a:r>
              <a:t>美国国际医疗3大组成部分</a:t>
            </a:r>
          </a:p>
        </p:txBody>
      </p:sp>
      <p:grpSp>
        <p:nvGrpSpPr>
          <p:cNvPr id="1320" name="组合"/>
          <p:cNvGrpSpPr/>
          <p:nvPr/>
        </p:nvGrpSpPr>
        <p:grpSpPr>
          <a:xfrm>
            <a:off x="7277730" y="226078"/>
            <a:ext cx="1036321" cy="1036322"/>
            <a:chOff x="-1" y="-1"/>
            <a:chExt cx="1036320" cy="1036320"/>
          </a:xfrm>
        </p:grpSpPr>
        <p:sp>
          <p:nvSpPr>
            <p:cNvPr id="1316" name="泪滴形"/>
            <p:cNvSpPr/>
            <p:nvPr/>
          </p:nvSpPr>
          <p:spPr>
            <a:xfrm flipH="1" rot="10800000">
              <a:off x="-1" y="-2"/>
              <a:ext cx="1036321" cy="10363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319" name="曲线"/>
            <p:cNvGrpSpPr/>
            <p:nvPr/>
          </p:nvGrpSpPr>
          <p:grpSpPr>
            <a:xfrm>
              <a:off x="360681" y="381000"/>
              <a:ext cx="314324" cy="273684"/>
              <a:chOff x="0" y="0"/>
              <a:chExt cx="314323" cy="273683"/>
            </a:xfrm>
          </p:grpSpPr>
          <p:sp>
            <p:nvSpPr>
              <p:cNvPr id="1317" name="Shape"/>
              <p:cNvSpPr/>
              <p:nvPr/>
            </p:nvSpPr>
            <p:spPr>
              <a:xfrm>
                <a:off x="0" y="-1"/>
                <a:ext cx="314324" cy="2736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47" y="4820"/>
                    </a:moveTo>
                    <a:cubicBezTo>
                      <a:pt x="14848" y="8485"/>
                      <a:pt x="14848" y="8485"/>
                      <a:pt x="14848" y="8485"/>
                    </a:cubicBezTo>
                    <a:cubicBezTo>
                      <a:pt x="14848" y="6168"/>
                      <a:pt x="14848" y="6168"/>
                      <a:pt x="14848" y="6168"/>
                    </a:cubicBezTo>
                    <a:cubicBezTo>
                      <a:pt x="14848" y="5010"/>
                      <a:pt x="14004" y="3856"/>
                      <a:pt x="12825" y="3856"/>
                    </a:cubicBezTo>
                    <a:cubicBezTo>
                      <a:pt x="11474" y="3856"/>
                      <a:pt x="11474" y="3856"/>
                      <a:pt x="11474" y="3856"/>
                    </a:cubicBezTo>
                    <a:cubicBezTo>
                      <a:pt x="11474" y="2313"/>
                      <a:pt x="11474" y="2313"/>
                      <a:pt x="11474" y="2313"/>
                    </a:cubicBezTo>
                    <a:cubicBezTo>
                      <a:pt x="11474" y="959"/>
                      <a:pt x="10627" y="0"/>
                      <a:pt x="9445" y="0"/>
                    </a:cubicBezTo>
                    <a:cubicBezTo>
                      <a:pt x="5398" y="0"/>
                      <a:pt x="5398" y="0"/>
                      <a:pt x="5398" y="0"/>
                    </a:cubicBezTo>
                    <a:cubicBezTo>
                      <a:pt x="4218" y="0"/>
                      <a:pt x="3374" y="959"/>
                      <a:pt x="3374" y="2313"/>
                    </a:cubicBezTo>
                    <a:cubicBezTo>
                      <a:pt x="3374" y="3856"/>
                      <a:pt x="3374" y="3856"/>
                      <a:pt x="3374" y="3856"/>
                    </a:cubicBezTo>
                    <a:cubicBezTo>
                      <a:pt x="2025" y="3856"/>
                      <a:pt x="2025" y="3856"/>
                      <a:pt x="2025" y="3856"/>
                    </a:cubicBezTo>
                    <a:cubicBezTo>
                      <a:pt x="843" y="3856"/>
                      <a:pt x="0" y="4820"/>
                      <a:pt x="0" y="6168"/>
                    </a:cubicBezTo>
                    <a:cubicBezTo>
                      <a:pt x="0" y="19284"/>
                      <a:pt x="0" y="19284"/>
                      <a:pt x="0" y="19284"/>
                    </a:cubicBezTo>
                    <a:cubicBezTo>
                      <a:pt x="0" y="20443"/>
                      <a:pt x="843" y="21600"/>
                      <a:pt x="2025" y="21600"/>
                    </a:cubicBezTo>
                    <a:cubicBezTo>
                      <a:pt x="12825" y="21600"/>
                      <a:pt x="12825" y="21600"/>
                      <a:pt x="12825" y="21600"/>
                    </a:cubicBezTo>
                    <a:cubicBezTo>
                      <a:pt x="14004" y="21600"/>
                      <a:pt x="14848" y="20443"/>
                      <a:pt x="14848" y="19284"/>
                    </a:cubicBezTo>
                    <a:cubicBezTo>
                      <a:pt x="14848" y="16968"/>
                      <a:pt x="14848" y="16968"/>
                      <a:pt x="14848" y="16968"/>
                    </a:cubicBezTo>
                    <a:cubicBezTo>
                      <a:pt x="20416" y="20636"/>
                      <a:pt x="20416" y="20636"/>
                      <a:pt x="20416" y="20636"/>
                    </a:cubicBezTo>
                    <a:cubicBezTo>
                      <a:pt x="20756" y="21021"/>
                      <a:pt x="21600" y="20636"/>
                      <a:pt x="21600" y="20055"/>
                    </a:cubicBezTo>
                    <a:cubicBezTo>
                      <a:pt x="21600" y="5400"/>
                      <a:pt x="21600" y="5400"/>
                      <a:pt x="21600" y="5400"/>
                    </a:cubicBezTo>
                    <a:cubicBezTo>
                      <a:pt x="21600" y="4820"/>
                      <a:pt x="20756" y="4241"/>
                      <a:pt x="20247" y="4820"/>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18" name="Shape"/>
              <p:cNvSpPr/>
              <p:nvPr/>
            </p:nvSpPr>
            <p:spPr>
              <a:xfrm>
                <a:off x="19616" y="19499"/>
                <a:ext cx="275019" cy="234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1" y="0"/>
                    </a:moveTo>
                    <a:cubicBezTo>
                      <a:pt x="8486" y="0"/>
                      <a:pt x="8486" y="0"/>
                      <a:pt x="8486" y="0"/>
                    </a:cubicBezTo>
                    <a:cubicBezTo>
                      <a:pt x="9254" y="0"/>
                      <a:pt x="10031" y="903"/>
                      <a:pt x="10031" y="1802"/>
                    </a:cubicBezTo>
                    <a:cubicBezTo>
                      <a:pt x="10031" y="2703"/>
                      <a:pt x="10031" y="2703"/>
                      <a:pt x="10031" y="2703"/>
                    </a:cubicBezTo>
                    <a:cubicBezTo>
                      <a:pt x="3857" y="2703"/>
                      <a:pt x="3857" y="2703"/>
                      <a:pt x="3857" y="2703"/>
                    </a:cubicBezTo>
                    <a:cubicBezTo>
                      <a:pt x="3857" y="1802"/>
                      <a:pt x="3857" y="1802"/>
                      <a:pt x="3857" y="1802"/>
                    </a:cubicBezTo>
                    <a:cubicBezTo>
                      <a:pt x="3857" y="903"/>
                      <a:pt x="4629" y="0"/>
                      <a:pt x="5401" y="0"/>
                    </a:cubicBezTo>
                    <a:moveTo>
                      <a:pt x="21600" y="19802"/>
                    </a:moveTo>
                    <a:cubicBezTo>
                      <a:pt x="16394" y="16653"/>
                      <a:pt x="16394" y="16653"/>
                      <a:pt x="16394" y="16653"/>
                    </a:cubicBezTo>
                    <a:cubicBezTo>
                      <a:pt x="15818" y="15975"/>
                      <a:pt x="15047" y="16200"/>
                      <a:pt x="14660" y="16427"/>
                    </a:cubicBezTo>
                    <a:cubicBezTo>
                      <a:pt x="14275" y="16653"/>
                      <a:pt x="13889" y="17327"/>
                      <a:pt x="13889" y="17999"/>
                    </a:cubicBezTo>
                    <a:cubicBezTo>
                      <a:pt x="13889" y="17999"/>
                      <a:pt x="13889" y="18677"/>
                      <a:pt x="13889" y="19802"/>
                    </a:cubicBezTo>
                    <a:cubicBezTo>
                      <a:pt x="13889" y="20701"/>
                      <a:pt x="13117" y="21600"/>
                      <a:pt x="12342" y="21600"/>
                    </a:cubicBezTo>
                    <a:cubicBezTo>
                      <a:pt x="11381" y="21600"/>
                      <a:pt x="1544" y="21600"/>
                      <a:pt x="1544" y="21600"/>
                    </a:cubicBezTo>
                    <a:cubicBezTo>
                      <a:pt x="774" y="21600"/>
                      <a:pt x="0" y="20701"/>
                      <a:pt x="0" y="19802"/>
                    </a:cubicBezTo>
                    <a:cubicBezTo>
                      <a:pt x="0" y="6299"/>
                      <a:pt x="0" y="6299"/>
                      <a:pt x="0" y="6299"/>
                    </a:cubicBezTo>
                    <a:cubicBezTo>
                      <a:pt x="0" y="5400"/>
                      <a:pt x="579" y="4504"/>
                      <a:pt x="1544" y="4504"/>
                    </a:cubicBezTo>
                    <a:cubicBezTo>
                      <a:pt x="1544" y="4504"/>
                      <a:pt x="1544" y="4504"/>
                      <a:pt x="1544" y="4504"/>
                    </a:cubicBezTo>
                    <a:cubicBezTo>
                      <a:pt x="1544" y="4504"/>
                      <a:pt x="1544" y="4504"/>
                      <a:pt x="1544" y="4504"/>
                    </a:cubicBezTo>
                    <a:cubicBezTo>
                      <a:pt x="1544" y="4504"/>
                      <a:pt x="1544" y="4504"/>
                      <a:pt x="1544" y="4504"/>
                    </a:cubicBezTo>
                    <a:cubicBezTo>
                      <a:pt x="2316" y="4504"/>
                      <a:pt x="2316" y="4504"/>
                      <a:pt x="2316" y="4504"/>
                    </a:cubicBezTo>
                    <a:cubicBezTo>
                      <a:pt x="2316" y="4504"/>
                      <a:pt x="2316" y="4504"/>
                      <a:pt x="2316" y="4504"/>
                    </a:cubicBezTo>
                    <a:cubicBezTo>
                      <a:pt x="11573" y="4504"/>
                      <a:pt x="11573" y="4504"/>
                      <a:pt x="11573" y="4504"/>
                    </a:cubicBezTo>
                    <a:cubicBezTo>
                      <a:pt x="11573" y="4504"/>
                      <a:pt x="11573" y="4504"/>
                      <a:pt x="11573" y="4504"/>
                    </a:cubicBezTo>
                    <a:cubicBezTo>
                      <a:pt x="12342" y="4504"/>
                      <a:pt x="12342" y="4504"/>
                      <a:pt x="12342" y="4504"/>
                    </a:cubicBezTo>
                    <a:cubicBezTo>
                      <a:pt x="12342" y="4504"/>
                      <a:pt x="12342" y="4504"/>
                      <a:pt x="12342" y="4504"/>
                    </a:cubicBezTo>
                    <a:cubicBezTo>
                      <a:pt x="12342" y="4504"/>
                      <a:pt x="12342" y="4504"/>
                      <a:pt x="12342" y="4504"/>
                    </a:cubicBezTo>
                    <a:cubicBezTo>
                      <a:pt x="12342" y="4504"/>
                      <a:pt x="12342" y="4504"/>
                      <a:pt x="12342" y="4504"/>
                    </a:cubicBezTo>
                    <a:cubicBezTo>
                      <a:pt x="13117" y="4504"/>
                      <a:pt x="13889" y="5400"/>
                      <a:pt x="13889" y="6299"/>
                    </a:cubicBezTo>
                    <a:cubicBezTo>
                      <a:pt x="13889" y="7423"/>
                      <a:pt x="13889" y="8103"/>
                      <a:pt x="13889" y="8103"/>
                    </a:cubicBezTo>
                    <a:cubicBezTo>
                      <a:pt x="13889" y="8777"/>
                      <a:pt x="14275" y="9453"/>
                      <a:pt x="14660" y="9677"/>
                    </a:cubicBezTo>
                    <a:cubicBezTo>
                      <a:pt x="15047" y="9901"/>
                      <a:pt x="15818" y="10127"/>
                      <a:pt x="16394" y="9677"/>
                    </a:cubicBezTo>
                    <a:cubicBezTo>
                      <a:pt x="21600" y="6299"/>
                      <a:pt x="21600" y="6299"/>
                      <a:pt x="21600" y="6299"/>
                    </a:cubicBezTo>
                    <a:cubicBezTo>
                      <a:pt x="21600" y="19802"/>
                      <a:pt x="21600" y="19802"/>
                      <a:pt x="21600" y="19802"/>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325" name="组合"/>
          <p:cNvGrpSpPr/>
          <p:nvPr/>
        </p:nvGrpSpPr>
        <p:grpSpPr>
          <a:xfrm>
            <a:off x="1484016" y="668032"/>
            <a:ext cx="1036320" cy="1036322"/>
            <a:chOff x="-1" y="-1"/>
            <a:chExt cx="1036318" cy="1036320"/>
          </a:xfrm>
        </p:grpSpPr>
        <p:sp>
          <p:nvSpPr>
            <p:cNvPr id="1321" name="泪滴形"/>
            <p:cNvSpPr/>
            <p:nvPr/>
          </p:nvSpPr>
          <p:spPr>
            <a:xfrm flipH="1" rot="10800000">
              <a:off x="-2" y="-2"/>
              <a:ext cx="1036319" cy="10363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324" name="曲线"/>
            <p:cNvGrpSpPr/>
            <p:nvPr/>
          </p:nvGrpSpPr>
          <p:grpSpPr>
            <a:xfrm>
              <a:off x="360679" y="370205"/>
              <a:ext cx="314324" cy="294640"/>
              <a:chOff x="0" y="0"/>
              <a:chExt cx="314323" cy="294638"/>
            </a:xfrm>
          </p:grpSpPr>
          <p:sp>
            <p:nvSpPr>
              <p:cNvPr id="1322" name="Shape"/>
              <p:cNvSpPr/>
              <p:nvPr/>
            </p:nvSpPr>
            <p:spPr>
              <a:xfrm>
                <a:off x="0" y="0"/>
                <a:ext cx="314324" cy="2946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49" y="13139"/>
                    </a:moveTo>
                    <a:cubicBezTo>
                      <a:pt x="20249" y="10077"/>
                      <a:pt x="20249" y="10077"/>
                      <a:pt x="20249" y="10077"/>
                    </a:cubicBezTo>
                    <a:cubicBezTo>
                      <a:pt x="20249" y="4499"/>
                      <a:pt x="16027" y="0"/>
                      <a:pt x="10799" y="0"/>
                    </a:cubicBezTo>
                    <a:cubicBezTo>
                      <a:pt x="5566" y="0"/>
                      <a:pt x="1348" y="4499"/>
                      <a:pt x="1348" y="10077"/>
                    </a:cubicBezTo>
                    <a:cubicBezTo>
                      <a:pt x="1348" y="13139"/>
                      <a:pt x="1348" y="13139"/>
                      <a:pt x="1348" y="13139"/>
                    </a:cubicBezTo>
                    <a:cubicBezTo>
                      <a:pt x="504" y="13858"/>
                      <a:pt x="0" y="14939"/>
                      <a:pt x="0" y="16200"/>
                    </a:cubicBezTo>
                    <a:cubicBezTo>
                      <a:pt x="0" y="18358"/>
                      <a:pt x="1517" y="20157"/>
                      <a:pt x="3542" y="20157"/>
                    </a:cubicBezTo>
                    <a:cubicBezTo>
                      <a:pt x="3712" y="21057"/>
                      <a:pt x="4556" y="21600"/>
                      <a:pt x="5400" y="21600"/>
                    </a:cubicBezTo>
                    <a:cubicBezTo>
                      <a:pt x="6578" y="21600"/>
                      <a:pt x="7424" y="20698"/>
                      <a:pt x="7424" y="19439"/>
                    </a:cubicBezTo>
                    <a:cubicBezTo>
                      <a:pt x="7424" y="12958"/>
                      <a:pt x="7424" y="12958"/>
                      <a:pt x="7424" y="12958"/>
                    </a:cubicBezTo>
                    <a:cubicBezTo>
                      <a:pt x="7424" y="11698"/>
                      <a:pt x="6578" y="10798"/>
                      <a:pt x="5400" y="10798"/>
                    </a:cubicBezTo>
                    <a:cubicBezTo>
                      <a:pt x="4556" y="10798"/>
                      <a:pt x="3712" y="11340"/>
                      <a:pt x="3542" y="12239"/>
                    </a:cubicBezTo>
                    <a:cubicBezTo>
                      <a:pt x="3204" y="12239"/>
                      <a:pt x="3037" y="12239"/>
                      <a:pt x="2699" y="12419"/>
                    </a:cubicBezTo>
                    <a:cubicBezTo>
                      <a:pt x="2699" y="10077"/>
                      <a:pt x="2699" y="10077"/>
                      <a:pt x="2699" y="10077"/>
                    </a:cubicBezTo>
                    <a:cubicBezTo>
                      <a:pt x="2699" y="5399"/>
                      <a:pt x="6242" y="1439"/>
                      <a:pt x="10799" y="1439"/>
                    </a:cubicBezTo>
                    <a:cubicBezTo>
                      <a:pt x="15354" y="1439"/>
                      <a:pt x="18899" y="5399"/>
                      <a:pt x="18899" y="10077"/>
                    </a:cubicBezTo>
                    <a:cubicBezTo>
                      <a:pt x="18899" y="12419"/>
                      <a:pt x="18899" y="12419"/>
                      <a:pt x="18899" y="12419"/>
                    </a:cubicBezTo>
                    <a:cubicBezTo>
                      <a:pt x="18562" y="12239"/>
                      <a:pt x="18394" y="12239"/>
                      <a:pt x="18054" y="12239"/>
                    </a:cubicBezTo>
                    <a:cubicBezTo>
                      <a:pt x="17887" y="11340"/>
                      <a:pt x="17043" y="10798"/>
                      <a:pt x="16200" y="10798"/>
                    </a:cubicBezTo>
                    <a:cubicBezTo>
                      <a:pt x="15019" y="10798"/>
                      <a:pt x="14173" y="11698"/>
                      <a:pt x="14173" y="12958"/>
                    </a:cubicBezTo>
                    <a:cubicBezTo>
                      <a:pt x="14173" y="19439"/>
                      <a:pt x="14173" y="19439"/>
                      <a:pt x="14173" y="19439"/>
                    </a:cubicBezTo>
                    <a:cubicBezTo>
                      <a:pt x="14173" y="20698"/>
                      <a:pt x="15019" y="21600"/>
                      <a:pt x="16200" y="21600"/>
                    </a:cubicBezTo>
                    <a:cubicBezTo>
                      <a:pt x="17043" y="21600"/>
                      <a:pt x="17887" y="21057"/>
                      <a:pt x="18054" y="20157"/>
                    </a:cubicBezTo>
                    <a:cubicBezTo>
                      <a:pt x="20080" y="20157"/>
                      <a:pt x="21600" y="18358"/>
                      <a:pt x="21600" y="16200"/>
                    </a:cubicBezTo>
                    <a:cubicBezTo>
                      <a:pt x="21600" y="14939"/>
                      <a:pt x="21094" y="13858"/>
                      <a:pt x="20249" y="13139"/>
                    </a:cubicBezTo>
                  </a:path>
                </a:pathLst>
              </a:custGeom>
              <a:solidFill>
                <a:schemeClr val="accent3">
                  <a:lumOff val="44000"/>
                </a:schemeClr>
              </a:solid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23" name="Shape"/>
              <p:cNvSpPr/>
              <p:nvPr/>
            </p:nvSpPr>
            <p:spPr>
              <a:xfrm>
                <a:off x="19616" y="166948"/>
                <a:ext cx="275048" cy="108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56" y="1961"/>
                    </a:moveTo>
                    <a:cubicBezTo>
                      <a:pt x="3856" y="985"/>
                      <a:pt x="4244" y="0"/>
                      <a:pt x="4631" y="0"/>
                    </a:cubicBezTo>
                    <a:cubicBezTo>
                      <a:pt x="5016" y="0"/>
                      <a:pt x="5397" y="985"/>
                      <a:pt x="5397" y="1961"/>
                    </a:cubicBezTo>
                    <a:cubicBezTo>
                      <a:pt x="5397" y="19641"/>
                      <a:pt x="5397" y="19641"/>
                      <a:pt x="5397" y="19641"/>
                    </a:cubicBezTo>
                    <a:cubicBezTo>
                      <a:pt x="5397" y="20623"/>
                      <a:pt x="5016" y="21600"/>
                      <a:pt x="4631" y="21600"/>
                    </a:cubicBezTo>
                    <a:cubicBezTo>
                      <a:pt x="4244" y="21600"/>
                      <a:pt x="3856" y="20623"/>
                      <a:pt x="3856" y="19641"/>
                    </a:cubicBezTo>
                    <a:cubicBezTo>
                      <a:pt x="3856" y="1961"/>
                      <a:pt x="3856" y="1961"/>
                      <a:pt x="3856" y="1961"/>
                    </a:cubicBezTo>
                    <a:moveTo>
                      <a:pt x="2314" y="3931"/>
                    </a:moveTo>
                    <a:cubicBezTo>
                      <a:pt x="2314" y="17674"/>
                      <a:pt x="2314" y="17674"/>
                      <a:pt x="2314" y="17674"/>
                    </a:cubicBezTo>
                    <a:cubicBezTo>
                      <a:pt x="965" y="17183"/>
                      <a:pt x="0" y="14237"/>
                      <a:pt x="0" y="10805"/>
                    </a:cubicBezTo>
                    <a:cubicBezTo>
                      <a:pt x="0" y="7365"/>
                      <a:pt x="965" y="4910"/>
                      <a:pt x="2314" y="3931"/>
                    </a:cubicBezTo>
                    <a:moveTo>
                      <a:pt x="17743" y="19641"/>
                    </a:moveTo>
                    <a:cubicBezTo>
                      <a:pt x="17743" y="20623"/>
                      <a:pt x="17358" y="21600"/>
                      <a:pt x="16973" y="21600"/>
                    </a:cubicBezTo>
                    <a:cubicBezTo>
                      <a:pt x="16585" y="21600"/>
                      <a:pt x="16198" y="20623"/>
                      <a:pt x="16198" y="19641"/>
                    </a:cubicBezTo>
                    <a:cubicBezTo>
                      <a:pt x="16198" y="1961"/>
                      <a:pt x="16198" y="1961"/>
                      <a:pt x="16198" y="1961"/>
                    </a:cubicBezTo>
                    <a:cubicBezTo>
                      <a:pt x="16198" y="985"/>
                      <a:pt x="16585" y="0"/>
                      <a:pt x="16973" y="0"/>
                    </a:cubicBezTo>
                    <a:cubicBezTo>
                      <a:pt x="17358" y="0"/>
                      <a:pt x="17743" y="985"/>
                      <a:pt x="17743" y="1961"/>
                    </a:cubicBezTo>
                    <a:cubicBezTo>
                      <a:pt x="17743" y="19641"/>
                      <a:pt x="17743" y="19641"/>
                      <a:pt x="17743" y="19641"/>
                    </a:cubicBezTo>
                    <a:moveTo>
                      <a:pt x="19286" y="17674"/>
                    </a:moveTo>
                    <a:cubicBezTo>
                      <a:pt x="19286" y="3931"/>
                      <a:pt x="19286" y="3931"/>
                      <a:pt x="19286" y="3931"/>
                    </a:cubicBezTo>
                    <a:cubicBezTo>
                      <a:pt x="20634" y="4910"/>
                      <a:pt x="21600" y="7365"/>
                      <a:pt x="21600" y="10805"/>
                    </a:cubicBezTo>
                    <a:cubicBezTo>
                      <a:pt x="21600" y="14237"/>
                      <a:pt x="20634" y="17183"/>
                      <a:pt x="19286" y="17674"/>
                    </a:cubicBezTo>
                    <a:close/>
                  </a:path>
                </a:pathLst>
              </a:custGeom>
              <a:noFill/>
              <a:ln w="12700" cap="flat">
                <a:solidFill>
                  <a:schemeClr val="accent4">
                    <a:lumOff val="-44000"/>
                  </a:schemeClr>
                </a:solidFill>
                <a:prstDash val="solid"/>
                <a:miter lim="8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grpSp>
        <p:nvGrpSpPr>
          <p:cNvPr id="1328" name="组合"/>
          <p:cNvGrpSpPr/>
          <p:nvPr/>
        </p:nvGrpSpPr>
        <p:grpSpPr>
          <a:xfrm>
            <a:off x="1063014" y="2327286"/>
            <a:ext cx="1786254" cy="2589531"/>
            <a:chOff x="0" y="0"/>
            <a:chExt cx="1786253" cy="2589530"/>
          </a:xfrm>
        </p:grpSpPr>
        <p:sp>
          <p:nvSpPr>
            <p:cNvPr id="1326" name="矩形"/>
            <p:cNvSpPr txBox="1"/>
            <p:nvPr/>
          </p:nvSpPr>
          <p:spPr>
            <a:xfrm>
              <a:off x="309244" y="0"/>
              <a:ext cx="1167764" cy="408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404040"/>
                  </a:solidFill>
                  <a:latin typeface="思源黑体 Medium"/>
                  <a:ea typeface="思源黑体 Medium"/>
                  <a:cs typeface="思源黑体 Medium"/>
                  <a:sym typeface="思源黑体 Medium"/>
                </a:defRPr>
              </a:lvl1pPr>
            </a:lstStyle>
            <a:p>
              <a:pPr/>
              <a:r>
                <a:t>管理运营</a:t>
              </a:r>
            </a:p>
          </p:txBody>
        </p:sp>
        <p:sp>
          <p:nvSpPr>
            <p:cNvPr id="1327" name="矩形"/>
            <p:cNvSpPr txBox="1"/>
            <p:nvPr/>
          </p:nvSpPr>
          <p:spPr>
            <a:xfrm>
              <a:off x="0" y="453389"/>
              <a:ext cx="1786254" cy="2136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lnSpc>
                  <a:spcPct val="150000"/>
                </a:lnSpc>
                <a:defRPr sz="1000">
                  <a:solidFill>
                    <a:srgbClr val="404040"/>
                  </a:solidFill>
                  <a:latin typeface="思源黑体 Medium"/>
                  <a:ea typeface="思源黑体 Medium"/>
                  <a:cs typeface="思源黑体 Medium"/>
                  <a:sym typeface="思源黑体 Medium"/>
                </a:defRPr>
              </a:pPr>
              <a:r>
                <a:t>由麦克 梁爵士带领的资深国际管理团队，拥有多国金融建设发展投资经验，针对</a:t>
              </a:r>
              <a:r>
                <a:rPr>
                  <a:solidFill>
                    <a:schemeClr val="accent4">
                      <a:lumOff val="-44000"/>
                    </a:schemeClr>
                  </a:solidFill>
                  <a:latin typeface="宋体"/>
                  <a:ea typeface="宋体"/>
                  <a:cs typeface="宋体"/>
                  <a:sym typeface="宋体"/>
                </a:rPr>
                <a:t>中国政府</a:t>
              </a:r>
              <a:r>
                <a:rPr>
                  <a:solidFill>
                    <a:schemeClr val="accent4">
                      <a:lumOff val="-44000"/>
                    </a:schemeClr>
                  </a:solidFill>
                  <a:latin typeface="Freight-book"/>
                  <a:ea typeface="Freight-book"/>
                  <a:cs typeface="Freight-book"/>
                  <a:sym typeface="Freight-book"/>
                </a:rPr>
                <a:t>2019</a:t>
              </a:r>
              <a:r>
                <a:rPr>
                  <a:solidFill>
                    <a:schemeClr val="accent4">
                      <a:lumOff val="-44000"/>
                    </a:schemeClr>
                  </a:solidFill>
                  <a:latin typeface="宋体"/>
                  <a:ea typeface="宋体"/>
                  <a:cs typeface="宋体"/>
                  <a:sym typeface="宋体"/>
                </a:rPr>
                <a:t>年实施或推出的一系列宏观经济金融政策和改革措施</a:t>
              </a:r>
              <a:r>
                <a:rPr>
                  <a:solidFill>
                    <a:schemeClr val="accent4">
                      <a:lumOff val="-44000"/>
                    </a:schemeClr>
                  </a:solidFill>
                  <a:latin typeface="宋体"/>
                  <a:ea typeface="宋体"/>
                  <a:cs typeface="宋体"/>
                  <a:sym typeface="宋体"/>
                </a:rPr>
                <a:t>提供解决方案。并会带领及安排各相关领域技术人员到达中国合作或者投资相关项目。</a:t>
              </a:r>
            </a:p>
          </p:txBody>
        </p:sp>
      </p:grpSp>
      <p:sp>
        <p:nvSpPr>
          <p:cNvPr id="1329" name="矩形"/>
          <p:cNvSpPr txBox="1"/>
          <p:nvPr/>
        </p:nvSpPr>
        <p:spPr>
          <a:xfrm>
            <a:off x="3326500" y="968765"/>
            <a:ext cx="2806983" cy="39927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p>
          <a:p>
            <a:pPr>
              <a:defRPr>
                <a:latin typeface="ＭＳ Ｐ明朝"/>
                <a:ea typeface="ＭＳ Ｐ明朝"/>
                <a:cs typeface="ＭＳ Ｐ明朝"/>
                <a:sym typeface="ＭＳ Ｐ明朝"/>
              </a:defRPr>
            </a:pPr>
            <a:r>
              <a:rPr>
                <a:latin typeface="宋体"/>
                <a:ea typeface="宋体"/>
                <a:cs typeface="宋体"/>
                <a:sym typeface="宋体"/>
              </a:rPr>
              <a:t>公司的核心研发和医疗管理团队</a:t>
            </a:r>
            <a:r>
              <a:rPr sz="1400">
                <a:latin typeface="宋体"/>
                <a:ea typeface="宋体"/>
                <a:cs typeface="宋体"/>
                <a:sym typeface="宋体"/>
              </a:rPr>
              <a:t>由美国各大医学院及科研室资深经院长和科学家组成，他们具备在世界一流医院管理及生物技术和制药公司的丰富经验。我们拥有美国著名医师及各大医学院教授博士参与合作</a:t>
            </a:r>
            <a:endParaRPr sz="1400">
              <a:latin typeface="Times New Roman"/>
              <a:ea typeface="Times New Roman"/>
              <a:cs typeface="Times New Roman"/>
              <a:sym typeface="Times New Roman"/>
            </a:endParaRPr>
          </a:p>
          <a:p>
            <a:pPr>
              <a:defRPr sz="1400">
                <a:latin typeface="Times New Roman"/>
                <a:ea typeface="Times New Roman"/>
                <a:cs typeface="Times New Roman"/>
                <a:sym typeface="Times New Roman"/>
              </a:defRPr>
            </a:pPr>
            <a:r>
              <a:rPr>
                <a:latin typeface="宋体"/>
                <a:ea typeface="宋体"/>
                <a:cs typeface="宋体"/>
                <a:sym typeface="宋体"/>
              </a:rPr>
              <a:t>曾给克林顿总统做心脏手术的哥伦比亚大学长老医院的</a:t>
            </a:r>
            <a:r>
              <a:t>Dr.Smith </a:t>
            </a:r>
            <a:r>
              <a:rPr>
                <a:latin typeface="宋体"/>
                <a:ea typeface="宋体"/>
                <a:cs typeface="宋体"/>
                <a:sym typeface="宋体"/>
              </a:rPr>
              <a:t>以及芝加哥大学医学院医院的著名癌症专家</a:t>
            </a:r>
            <a:r>
              <a:t>Dr. Bouffard</a:t>
            </a:r>
            <a:r>
              <a:rPr>
                <a:latin typeface="宋体"/>
                <a:ea typeface="宋体"/>
                <a:cs typeface="宋体"/>
                <a:sym typeface="宋体"/>
              </a:rPr>
              <a:t>等三十多位专家。公司为中外合资企业名投资人拥有强大的制药背景及生物技术及制药投资领域的卓越经验。</a:t>
            </a:r>
          </a:p>
        </p:txBody>
      </p:sp>
      <p:sp>
        <p:nvSpPr>
          <p:cNvPr id="1330" name="矩形"/>
          <p:cNvSpPr txBox="1"/>
          <p:nvPr/>
        </p:nvSpPr>
        <p:spPr>
          <a:xfrm>
            <a:off x="6501367" y="1607865"/>
            <a:ext cx="2390827"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latin typeface="Times New Roman"/>
                <a:ea typeface="Times New Roman"/>
                <a:cs typeface="Times New Roman"/>
                <a:sym typeface="Times New Roman"/>
              </a:defRPr>
            </a:pPr>
            <a:r>
              <a:rPr>
                <a:latin typeface="宋体"/>
                <a:ea typeface="宋体"/>
                <a:cs typeface="宋体"/>
                <a:sym typeface="宋体"/>
              </a:rPr>
              <a:t>中美远程会诊</a:t>
            </a:r>
          </a:p>
          <a:p>
            <a:pPr>
              <a:defRPr sz="1100">
                <a:latin typeface="Times New Roman"/>
                <a:ea typeface="Times New Roman"/>
                <a:cs typeface="Times New Roman"/>
                <a:sym typeface="Times New Roman"/>
              </a:defRPr>
            </a:pPr>
            <a:r>
              <a:rPr>
                <a:latin typeface="宋体"/>
                <a:ea typeface="宋体"/>
                <a:cs typeface="宋体"/>
                <a:sym typeface="宋体"/>
              </a:rPr>
              <a:t>根据病情精准匹配美国名医</a:t>
            </a:r>
          </a:p>
          <a:p>
            <a:pPr>
              <a:defRPr sz="1100">
                <a:latin typeface="Times New Roman"/>
                <a:ea typeface="Times New Roman"/>
                <a:cs typeface="Times New Roman"/>
                <a:sym typeface="Times New Roman"/>
              </a:defRPr>
            </a:pPr>
            <a:r>
              <a:rPr>
                <a:latin typeface="宋体"/>
                <a:ea typeface="宋体"/>
                <a:cs typeface="宋体"/>
                <a:sym typeface="宋体"/>
              </a:rPr>
              <a:t>患者无需出国</a:t>
            </a:r>
          </a:p>
          <a:p>
            <a:pPr>
              <a:defRPr sz="1100">
                <a:latin typeface="Times New Roman"/>
                <a:ea typeface="Times New Roman"/>
                <a:cs typeface="Times New Roman"/>
                <a:sym typeface="Times New Roman"/>
              </a:defRPr>
            </a:pPr>
            <a:r>
              <a:rPr>
                <a:latin typeface="宋体"/>
                <a:ea typeface="宋体"/>
                <a:cs typeface="宋体"/>
                <a:sym typeface="宋体"/>
              </a:rPr>
              <a:t>即可获得美国书面会诊报告</a:t>
            </a:r>
          </a:p>
          <a:p>
            <a:pPr>
              <a:defRPr sz="1100">
                <a:latin typeface="Times New Roman"/>
                <a:ea typeface="Times New Roman"/>
                <a:cs typeface="Times New Roman"/>
                <a:sym typeface="Times New Roman"/>
              </a:defRPr>
            </a:pPr>
            <a:r>
              <a:rPr>
                <a:latin typeface="宋体"/>
                <a:ea typeface="宋体"/>
                <a:cs typeface="宋体"/>
                <a:sym typeface="宋体"/>
              </a:rPr>
              <a:t>远程视频问诊是指患者和主治医生通过远程视频方式与美国名医进行交流，美国顶尖专家 将根据患者 情况制定个性化治疗方案并出具权威报告，给予患者美国最顶尖的医疗建议。 </a:t>
            </a:r>
            <a:r>
              <a:t>  </a:t>
            </a:r>
            <a:r>
              <a:rPr>
                <a:latin typeface="宋体"/>
                <a:ea typeface="宋体"/>
                <a:cs typeface="宋体"/>
                <a:sym typeface="宋体"/>
              </a:rPr>
              <a:t>美医国际根据患者病情推荐相关疾病领域里最适合患者的的美国顶尖专家，并提供医生挑 选，医生预 约，精准医学翻译及同声传译等全方位服务。</a:t>
            </a:r>
          </a:p>
          <a:p>
            <a:pPr>
              <a:defRPr sz="1100">
                <a:latin typeface="Times New Roman"/>
                <a:ea typeface="Times New Roman"/>
                <a:cs typeface="Times New Roman"/>
                <a:sym typeface="Times New Roman"/>
              </a:defRPr>
            </a:pP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15"/>
                                        </p:tgtEl>
                                        <p:attrNameLst>
                                          <p:attrName>style.visibility</p:attrName>
                                        </p:attrNameLst>
                                      </p:cBhvr>
                                      <p:to>
                                        <p:strVal val="visible"/>
                                      </p:to>
                                    </p:set>
                                    <p:animEffect filter="dissolve" transition="in">
                                      <p:cBhvr>
                                        <p:cTn id="7" dur="500"/>
                                        <p:tgtEl>
                                          <p:spTgt spid="1315"/>
                                        </p:tgtEl>
                                      </p:cBhvr>
                                    </p:animEffect>
                                  </p:childTnLst>
                                </p:cTn>
                              </p:par>
                            </p:childTnLst>
                          </p:cTn>
                        </p:par>
                        <p:par>
                          <p:cTn id="8" fill="hold">
                            <p:stCondLst>
                              <p:cond delay="500"/>
                            </p:stCondLst>
                            <p:childTnLst>
                              <p:par>
                                <p:cTn id="9" presetClass="entr" nodeType="afterEffect" presetSubtype="10" presetID="3" grpId="2" fill="hold">
                                  <p:stCondLst>
                                    <p:cond delay="0"/>
                                  </p:stCondLst>
                                  <p:iterate type="el" backwards="0">
                                    <p:tmAbs val="0"/>
                                  </p:iterate>
                                  <p:childTnLst>
                                    <p:set>
                                      <p:cBhvr>
                                        <p:cTn id="10" fill="hold"/>
                                        <p:tgtEl>
                                          <p:spTgt spid="1320"/>
                                        </p:tgtEl>
                                        <p:attrNameLst>
                                          <p:attrName>style.visibility</p:attrName>
                                        </p:attrNameLst>
                                      </p:cBhvr>
                                      <p:to>
                                        <p:strVal val="visible"/>
                                      </p:to>
                                    </p:set>
                                    <p:animEffect filter="blinds(horizontal)" transition="in">
                                      <p:cBhvr>
                                        <p:cTn id="11" dur="500"/>
                                        <p:tgtEl>
                                          <p:spTgt spid="1320"/>
                                        </p:tgtEl>
                                      </p:cBhvr>
                                    </p:animEffect>
                                  </p:childTnLst>
                                </p:cTn>
                              </p:par>
                            </p:childTnLst>
                          </p:cTn>
                        </p:par>
                        <p:par>
                          <p:cTn id="12" fill="hold">
                            <p:stCondLst>
                              <p:cond delay="1000"/>
                            </p:stCondLst>
                            <p:childTnLst>
                              <p:par>
                                <p:cTn id="13" presetClass="entr" nodeType="afterEffect" presetSubtype="10" presetID="3" grpId="3" fill="hold">
                                  <p:stCondLst>
                                    <p:cond delay="0"/>
                                  </p:stCondLst>
                                  <p:iterate type="el" backwards="0">
                                    <p:tmAbs val="0"/>
                                  </p:iterate>
                                  <p:childTnLst>
                                    <p:set>
                                      <p:cBhvr>
                                        <p:cTn id="14" fill="hold"/>
                                        <p:tgtEl>
                                          <p:spTgt spid="1325"/>
                                        </p:tgtEl>
                                        <p:attrNameLst>
                                          <p:attrName>style.visibility</p:attrName>
                                        </p:attrNameLst>
                                      </p:cBhvr>
                                      <p:to>
                                        <p:strVal val="visible"/>
                                      </p:to>
                                    </p:set>
                                    <p:animEffect filter="blinds(horizontal)" transition="in">
                                      <p:cBhvr>
                                        <p:cTn id="15" dur="500"/>
                                        <p:tgtEl>
                                          <p:spTgt spid="1325"/>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328"/>
                                        </p:tgtEl>
                                        <p:attrNameLst>
                                          <p:attrName>style.visibility</p:attrName>
                                        </p:attrNameLst>
                                      </p:cBhvr>
                                      <p:to>
                                        <p:strVal val="visible"/>
                                      </p:to>
                                    </p:set>
                                    <p:animEffect filter="dissolve" transition="in">
                                      <p:cBhvr>
                                        <p:cTn id="19" dur="500"/>
                                        <p:tgtEl>
                                          <p:spTgt spid="1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5" grpId="3"/>
      <p:bldP build="whole" bldLvl="1" animBg="1" rev="0" advAuto="0" spid="1328" grpId="4"/>
      <p:bldP build="whole" bldLvl="1" animBg="1" rev="0" advAuto="0" spid="1315" grpId="1"/>
      <p:bldP build="whole" bldLvl="1" animBg="1" rev="0" advAuto="0" spid="1320"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2060"/>
        </a:solidFill>
      </p:bgPr>
    </p:bg>
    <p:spTree>
      <p:nvGrpSpPr>
        <p:cNvPr id="1" name=""/>
        <p:cNvGrpSpPr/>
        <p:nvPr/>
      </p:nvGrpSpPr>
      <p:grpSpPr>
        <a:xfrm>
          <a:off x="0" y="0"/>
          <a:ext cx="0" cy="0"/>
          <a:chOff x="0" y="0"/>
          <a:chExt cx="0" cy="0"/>
        </a:xfrm>
      </p:grpSpPr>
      <p:pic>
        <p:nvPicPr>
          <p:cNvPr id="1334" name="图片" descr="图片"/>
          <p:cNvPicPr>
            <a:picLocks noChangeAspect="1"/>
          </p:cNvPicPr>
          <p:nvPr/>
        </p:nvPicPr>
        <p:blipFill>
          <a:blip r:embed="rId3">
            <a:extLst/>
          </a:blip>
          <a:stretch>
            <a:fillRect/>
          </a:stretch>
        </p:blipFill>
        <p:spPr>
          <a:xfrm>
            <a:off x="207818" y="234546"/>
            <a:ext cx="8728365" cy="4675309"/>
          </a:xfrm>
          <a:prstGeom prst="rect">
            <a:avLst/>
          </a:prstGeom>
          <a:ln w="12700">
            <a:miter lim="400000"/>
          </a:ln>
        </p:spPr>
      </p:pic>
      <p:sp>
        <p:nvSpPr>
          <p:cNvPr id="1335" name="矩形"/>
          <p:cNvSpPr txBox="1"/>
          <p:nvPr/>
        </p:nvSpPr>
        <p:spPr>
          <a:xfrm>
            <a:off x="2133600" y="2028205"/>
            <a:ext cx="4724400"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solidFill>
                  <a:srgbClr val="02235E"/>
                </a:solidFill>
                <a:latin typeface="思源黑体 Medium"/>
                <a:ea typeface="思源黑体 Medium"/>
                <a:cs typeface="思源黑体 Medium"/>
                <a:sym typeface="思源黑体 Medium"/>
              </a:defRPr>
            </a:lvl1pPr>
          </a:lstStyle>
          <a:p>
            <a:pPr/>
            <a:r>
              <a:t>为什么选择美国国际医疗机构？</a:t>
            </a:r>
          </a:p>
        </p:txBody>
      </p:sp>
      <p:sp>
        <p:nvSpPr>
          <p:cNvPr id="1336" name="矩形"/>
          <p:cNvSpPr txBox="1"/>
          <p:nvPr/>
        </p:nvSpPr>
        <p:spPr>
          <a:xfrm>
            <a:off x="1166843" y="2911998"/>
            <a:ext cx="6734114" cy="186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1400">
                <a:solidFill>
                  <a:srgbClr val="666666"/>
                </a:solidFill>
                <a:latin typeface="微软雅黑"/>
                <a:ea typeface="微软雅黑"/>
                <a:cs typeface="微软雅黑"/>
                <a:sym typeface="微软雅黑"/>
              </a:defRPr>
            </a:lvl1pPr>
          </a:lstStyle>
          <a:p>
            <a:pPr/>
            <a:r>
              <a:t>美国具备了全球最先进的医疗技术和诊疗手段，且创新能力十分突出，不断涌现各种治疗新技术和新手段，尤其是在药品研发和诊疗设备研发上。 此外，美国医院规范的操作流程，以人为本的服务，把医疗过程中每一个步骤都需要严格按照标准的流程和操作进行，这种严格透明的管理把治疗的过程标 准化、规范化、透明化，极大地减少了医疗过程中的不规范操作</a:t>
            </a:r>
          </a:p>
        </p:txBody>
      </p:sp>
      <p:sp>
        <p:nvSpPr>
          <p:cNvPr id="1337" name="椭圆"/>
          <p:cNvSpPr/>
          <p:nvPr/>
        </p:nvSpPr>
        <p:spPr>
          <a:xfrm>
            <a:off x="3955882" y="727614"/>
            <a:ext cx="1308435" cy="1308435"/>
          </a:xfrm>
          <a:prstGeom prst="ellipse">
            <a:avLst/>
          </a:prstGeom>
          <a:solidFill>
            <a:schemeClr val="accent3">
              <a:lumOff val="44000"/>
            </a:schemeClr>
          </a:solidFill>
          <a:ln w="12700">
            <a:solidFill>
              <a:srgbClr val="02235E"/>
            </a:solidFill>
          </a:ln>
          <a:effectLst>
            <a:outerShdw sx="100000" sy="100000" kx="0" ky="0" algn="b" rotWithShape="0" blurRad="63500" dist="0" dir="0">
              <a:schemeClr val="accent4">
                <a:lumOff val="-44000"/>
                <a:alpha val="39607"/>
              </a:schemeClr>
            </a:outerShdw>
          </a:effectLst>
        </p:spPr>
        <p:txBody>
          <a:bodyPr lIns="0" tIns="0" rIns="0" bIns="0"/>
          <a:lstStyle/>
          <a:p>
            <a:pPr>
              <a:defRPr>
                <a:latin typeface="Times New Roman"/>
                <a:ea typeface="Times New Roman"/>
                <a:cs typeface="Times New Roman"/>
                <a:sym typeface="Times New Roman"/>
              </a:defRPr>
            </a:pPr>
          </a:p>
        </p:txBody>
      </p:sp>
      <p:sp>
        <p:nvSpPr>
          <p:cNvPr id="1338" name="矩形"/>
          <p:cNvSpPr txBox="1"/>
          <p:nvPr/>
        </p:nvSpPr>
        <p:spPr>
          <a:xfrm>
            <a:off x="4204101" y="1059841"/>
            <a:ext cx="810727"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2235E"/>
                </a:solidFill>
                <a:latin typeface="思源黑体 Medium"/>
                <a:ea typeface="思源黑体 Medium"/>
                <a:cs typeface="思源黑体 Medium"/>
                <a:sym typeface="思源黑体 Medium"/>
              </a:defRPr>
            </a:lvl1pPr>
          </a:lstStyle>
          <a:p>
            <a:pPr/>
            <a:r>
              <a:t>02</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35"/>
                                        </p:tgtEl>
                                        <p:attrNameLst>
                                          <p:attrName>style.visibility</p:attrName>
                                        </p:attrNameLst>
                                      </p:cBhvr>
                                      <p:to>
                                        <p:strVal val="visible"/>
                                      </p:to>
                                    </p:set>
                                    <p:animEffect filter="dissolve" transition="in">
                                      <p:cBhvr>
                                        <p:cTn id="7" dur="500"/>
                                        <p:tgtEl>
                                          <p:spTgt spid="133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336"/>
                                        </p:tgtEl>
                                        <p:attrNameLst>
                                          <p:attrName>style.visibility</p:attrName>
                                        </p:attrNameLst>
                                      </p:cBhvr>
                                      <p:to>
                                        <p:strVal val="visible"/>
                                      </p:to>
                                    </p:set>
                                    <p:animEffect filter="dissolve" transition="in">
                                      <p:cBhvr>
                                        <p:cTn id="11" dur="500"/>
                                        <p:tgtEl>
                                          <p:spTgt spid="1336"/>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337"/>
                                        </p:tgtEl>
                                        <p:attrNameLst>
                                          <p:attrName>style.visibility</p:attrName>
                                        </p:attrNameLst>
                                      </p:cBhvr>
                                      <p:to>
                                        <p:strVal val="visible"/>
                                      </p:to>
                                    </p:set>
                                    <p:animEffect filter="dissolve" transition="in">
                                      <p:cBhvr>
                                        <p:cTn id="15" dur="500"/>
                                        <p:tgtEl>
                                          <p:spTgt spid="1337"/>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338"/>
                                        </p:tgtEl>
                                        <p:attrNameLst>
                                          <p:attrName>style.visibility</p:attrName>
                                        </p:attrNameLst>
                                      </p:cBhvr>
                                      <p:to>
                                        <p:strVal val="visible"/>
                                      </p:to>
                                    </p:set>
                                    <p:animEffect filter="dissolve" transition="in">
                                      <p:cBhvr>
                                        <p:cTn id="19" dur="500"/>
                                        <p:tgtEl>
                                          <p:spTgt spid="1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6" grpId="2"/>
      <p:bldP build="whole" bldLvl="1" animBg="1" rev="0" advAuto="0" spid="1335" grpId="1"/>
      <p:bldP build="whole" bldLvl="1" animBg="1" rev="0" advAuto="0" spid="1337" grpId="3"/>
      <p:bldP build="whole" bldLvl="1" animBg="1" rev="0" advAuto="0" spid="1338"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grpSp>
        <p:nvGrpSpPr>
          <p:cNvPr id="1372" name="组合"/>
          <p:cNvGrpSpPr/>
          <p:nvPr/>
        </p:nvGrpSpPr>
        <p:grpSpPr>
          <a:xfrm>
            <a:off x="1132205" y="1479548"/>
            <a:ext cx="6864347" cy="1869442"/>
            <a:chOff x="0" y="1"/>
            <a:chExt cx="6864346" cy="1869440"/>
          </a:xfrm>
        </p:grpSpPr>
        <p:sp>
          <p:nvSpPr>
            <p:cNvPr id="1342" name="流程图: 联系"/>
            <p:cNvSpPr/>
            <p:nvPr/>
          </p:nvSpPr>
          <p:spPr>
            <a:xfrm>
              <a:off x="0" y="1313181"/>
              <a:ext cx="556261" cy="556261"/>
            </a:xfrm>
            <a:prstGeom prst="ellipse">
              <a:avLst/>
            </a:prstGeom>
            <a:noFill/>
            <a:ln w="25400" cap="flat">
              <a:solidFill>
                <a:srgbClr val="02235E"/>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43" name="直线"/>
            <p:cNvSpPr/>
            <p:nvPr/>
          </p:nvSpPr>
          <p:spPr>
            <a:xfrm flipV="1">
              <a:off x="556259" y="506096"/>
              <a:ext cx="681990" cy="775335"/>
            </a:xfrm>
            <a:prstGeom prst="line">
              <a:avLst/>
            </a:prstGeom>
            <a:noFill/>
            <a:ln w="6350" cap="flat">
              <a:solidFill>
                <a:srgbClr val="02235E"/>
              </a:solidFill>
              <a:prstDash val="solid"/>
              <a:round/>
              <a:headEnd type="triangle" w="med" len="med"/>
              <a:tailEnd type="triangle" w="med" len="med"/>
            </a:ln>
            <a:effectLst/>
          </p:spPr>
          <p:txBody>
            <a:bodyPr wrap="square" lIns="0" tIns="0" rIns="0" bIns="0" numCol="1" anchor="t">
              <a:noAutofit/>
            </a:bodyPr>
            <a:lstStyle/>
            <a:p>
              <a:pPr/>
            </a:p>
          </p:txBody>
        </p:sp>
        <p:sp>
          <p:nvSpPr>
            <p:cNvPr id="1344" name="流程图: 联系"/>
            <p:cNvSpPr/>
            <p:nvPr/>
          </p:nvSpPr>
          <p:spPr>
            <a:xfrm>
              <a:off x="2503804" y="1313181"/>
              <a:ext cx="556259" cy="556261"/>
            </a:xfrm>
            <a:prstGeom prst="ellipse">
              <a:avLst/>
            </a:prstGeom>
            <a:noFill/>
            <a:ln w="25400" cap="flat">
              <a:solidFill>
                <a:srgbClr val="02235E"/>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45" name="直线"/>
            <p:cNvSpPr/>
            <p:nvPr/>
          </p:nvSpPr>
          <p:spPr>
            <a:xfrm flipV="1">
              <a:off x="3060064" y="506096"/>
              <a:ext cx="681989" cy="775335"/>
            </a:xfrm>
            <a:prstGeom prst="line">
              <a:avLst/>
            </a:prstGeom>
            <a:noFill/>
            <a:ln w="6350" cap="flat">
              <a:solidFill>
                <a:srgbClr val="02235E"/>
              </a:solidFill>
              <a:prstDash val="solid"/>
              <a:round/>
              <a:headEnd type="triangle" w="med" len="med"/>
              <a:tailEnd type="triangle" w="med" len="med"/>
            </a:ln>
            <a:effectLst/>
          </p:spPr>
          <p:txBody>
            <a:bodyPr wrap="square" lIns="0" tIns="0" rIns="0" bIns="0" numCol="1" anchor="t">
              <a:noAutofit/>
            </a:bodyPr>
            <a:lstStyle/>
            <a:p>
              <a:pPr/>
            </a:p>
          </p:txBody>
        </p:sp>
        <p:sp>
          <p:nvSpPr>
            <p:cNvPr id="1346" name="流程图: 联系"/>
            <p:cNvSpPr/>
            <p:nvPr/>
          </p:nvSpPr>
          <p:spPr>
            <a:xfrm>
              <a:off x="5007610" y="1313181"/>
              <a:ext cx="556259" cy="556261"/>
            </a:xfrm>
            <a:prstGeom prst="ellipse">
              <a:avLst/>
            </a:prstGeom>
            <a:noFill/>
            <a:ln w="25400" cap="flat">
              <a:solidFill>
                <a:srgbClr val="02235E"/>
              </a:solidFill>
              <a:prstDash val="solid"/>
              <a:roun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47" name="直线"/>
            <p:cNvSpPr/>
            <p:nvPr/>
          </p:nvSpPr>
          <p:spPr>
            <a:xfrm flipV="1">
              <a:off x="5563870" y="506096"/>
              <a:ext cx="681989" cy="775335"/>
            </a:xfrm>
            <a:prstGeom prst="line">
              <a:avLst/>
            </a:prstGeom>
            <a:noFill/>
            <a:ln w="6350" cap="flat">
              <a:solidFill>
                <a:srgbClr val="02235E"/>
              </a:solidFill>
              <a:prstDash val="solid"/>
              <a:round/>
              <a:headEnd type="triangle" w="med" len="med"/>
              <a:tailEnd type="triangle" w="med" len="med"/>
            </a:ln>
            <a:effectLst/>
          </p:spPr>
          <p:txBody>
            <a:bodyPr wrap="square" lIns="0" tIns="0" rIns="0" bIns="0" numCol="1" anchor="t">
              <a:noAutofit/>
            </a:bodyPr>
            <a:lstStyle/>
            <a:p>
              <a:pPr/>
            </a:p>
          </p:txBody>
        </p:sp>
        <p:sp>
          <p:nvSpPr>
            <p:cNvPr id="1348" name="流程图: 联系"/>
            <p:cNvSpPr/>
            <p:nvPr/>
          </p:nvSpPr>
          <p:spPr>
            <a:xfrm rot="5400000">
              <a:off x="1301748" y="1"/>
              <a:ext cx="554991" cy="554991"/>
            </a:xfrm>
            <a:prstGeom prst="ellipse">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49" name="直线"/>
            <p:cNvSpPr/>
            <p:nvPr/>
          </p:nvSpPr>
          <p:spPr>
            <a:xfrm>
              <a:off x="1868487" y="552770"/>
              <a:ext cx="776605" cy="681988"/>
            </a:xfrm>
            <a:prstGeom prst="line">
              <a:avLst/>
            </a:prstGeom>
            <a:noFill/>
            <a:ln w="6350" cap="flat">
              <a:solidFill>
                <a:srgbClr val="02235E"/>
              </a:solidFill>
              <a:prstDash val="solid"/>
              <a:round/>
              <a:headEnd type="triangle" w="med" len="med"/>
              <a:tailEnd type="triangle" w="med" len="med"/>
            </a:ln>
            <a:effectLst/>
          </p:spPr>
          <p:txBody>
            <a:bodyPr wrap="square" lIns="0" tIns="0" rIns="0" bIns="0" numCol="1" anchor="t">
              <a:noAutofit/>
            </a:bodyPr>
            <a:lstStyle/>
            <a:p>
              <a:pPr/>
            </a:p>
          </p:txBody>
        </p:sp>
        <p:sp>
          <p:nvSpPr>
            <p:cNvPr id="1350" name="流程图: 联系"/>
            <p:cNvSpPr/>
            <p:nvPr/>
          </p:nvSpPr>
          <p:spPr>
            <a:xfrm rot="5400000">
              <a:off x="3805554" y="2"/>
              <a:ext cx="554993" cy="554991"/>
            </a:xfrm>
            <a:prstGeom prst="ellipse">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51" name="直线"/>
            <p:cNvSpPr/>
            <p:nvPr/>
          </p:nvSpPr>
          <p:spPr>
            <a:xfrm>
              <a:off x="4391976" y="555307"/>
              <a:ext cx="776605" cy="681988"/>
            </a:xfrm>
            <a:prstGeom prst="line">
              <a:avLst/>
            </a:prstGeom>
            <a:noFill/>
            <a:ln w="6350" cap="flat">
              <a:solidFill>
                <a:srgbClr val="02235E"/>
              </a:solidFill>
              <a:prstDash val="solid"/>
              <a:round/>
              <a:headEnd type="triangle" w="med" len="med"/>
              <a:tailEnd type="triangle" w="med" len="med"/>
            </a:ln>
            <a:effectLst/>
          </p:spPr>
          <p:txBody>
            <a:bodyPr wrap="square" lIns="0" tIns="0" rIns="0" bIns="0" numCol="1" anchor="t">
              <a:noAutofit/>
            </a:bodyPr>
            <a:lstStyle/>
            <a:p>
              <a:pPr/>
            </a:p>
          </p:txBody>
        </p:sp>
        <p:sp>
          <p:nvSpPr>
            <p:cNvPr id="1352" name="流程图: 联系"/>
            <p:cNvSpPr/>
            <p:nvPr/>
          </p:nvSpPr>
          <p:spPr>
            <a:xfrm rot="5400000">
              <a:off x="6309358" y="1"/>
              <a:ext cx="554989" cy="554989"/>
            </a:xfrm>
            <a:prstGeom prst="ellipse">
              <a:avLst/>
            </a:pr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53" name="曲线"/>
            <p:cNvSpPr/>
            <p:nvPr/>
          </p:nvSpPr>
          <p:spPr>
            <a:xfrm>
              <a:off x="5189468" y="1496943"/>
              <a:ext cx="194694" cy="194699"/>
            </a:xfrm>
            <a:custGeom>
              <a:avLst/>
              <a:gdLst/>
              <a:ahLst/>
              <a:cxnLst>
                <a:cxn ang="0">
                  <a:pos x="wd2" y="hd2"/>
                </a:cxn>
                <a:cxn ang="5400000">
                  <a:pos x="wd2" y="hd2"/>
                </a:cxn>
                <a:cxn ang="10800000">
                  <a:pos x="wd2" y="hd2"/>
                </a:cxn>
                <a:cxn ang="16200000">
                  <a:pos x="wd2" y="hd2"/>
                </a:cxn>
              </a:cxnLst>
              <a:rect l="0" t="0" r="r" b="b"/>
              <a:pathLst>
                <a:path w="21433" h="21433" fill="norm" stroke="1" extrusionOk="0">
                  <a:moveTo>
                    <a:pt x="19793" y="13314"/>
                  </a:moveTo>
                  <a:cubicBezTo>
                    <a:pt x="15991" y="13686"/>
                    <a:pt x="15991" y="13686"/>
                    <a:pt x="15991" y="13686"/>
                  </a:cubicBezTo>
                  <a:cubicBezTo>
                    <a:pt x="11674" y="9290"/>
                    <a:pt x="11674" y="9290"/>
                    <a:pt x="11674" y="9290"/>
                  </a:cubicBezTo>
                  <a:cubicBezTo>
                    <a:pt x="21207" y="3557"/>
                    <a:pt x="21207" y="3557"/>
                    <a:pt x="21207" y="3557"/>
                  </a:cubicBezTo>
                  <a:cubicBezTo>
                    <a:pt x="19569" y="1916"/>
                    <a:pt x="19569" y="1916"/>
                    <a:pt x="19569" y="1916"/>
                  </a:cubicBezTo>
                  <a:cubicBezTo>
                    <a:pt x="7355" y="5042"/>
                    <a:pt x="7355" y="5042"/>
                    <a:pt x="7355" y="5042"/>
                  </a:cubicBezTo>
                  <a:cubicBezTo>
                    <a:pt x="2886" y="501"/>
                    <a:pt x="2886" y="501"/>
                    <a:pt x="2886" y="501"/>
                  </a:cubicBezTo>
                  <a:cubicBezTo>
                    <a:pt x="2213" y="-167"/>
                    <a:pt x="1172" y="-167"/>
                    <a:pt x="502" y="501"/>
                  </a:cubicBezTo>
                  <a:cubicBezTo>
                    <a:pt x="-167" y="1170"/>
                    <a:pt x="-167" y="2215"/>
                    <a:pt x="502" y="2882"/>
                  </a:cubicBezTo>
                  <a:cubicBezTo>
                    <a:pt x="5044" y="7354"/>
                    <a:pt x="5044" y="7354"/>
                    <a:pt x="5044" y="7354"/>
                  </a:cubicBezTo>
                  <a:cubicBezTo>
                    <a:pt x="1917" y="19569"/>
                    <a:pt x="1917" y="19569"/>
                    <a:pt x="1917" y="19569"/>
                  </a:cubicBezTo>
                  <a:cubicBezTo>
                    <a:pt x="3554" y="21209"/>
                    <a:pt x="3554" y="21209"/>
                    <a:pt x="3554" y="21209"/>
                  </a:cubicBezTo>
                  <a:cubicBezTo>
                    <a:pt x="9292" y="11674"/>
                    <a:pt x="9292" y="11674"/>
                    <a:pt x="9292" y="11674"/>
                  </a:cubicBezTo>
                  <a:cubicBezTo>
                    <a:pt x="13612" y="15993"/>
                    <a:pt x="13612" y="15993"/>
                    <a:pt x="13612" y="15993"/>
                  </a:cubicBezTo>
                  <a:cubicBezTo>
                    <a:pt x="13313" y="19867"/>
                    <a:pt x="13313" y="19867"/>
                    <a:pt x="13313" y="19867"/>
                  </a:cubicBezTo>
                  <a:cubicBezTo>
                    <a:pt x="14950" y="21433"/>
                    <a:pt x="14950" y="21433"/>
                    <a:pt x="14950" y="21433"/>
                  </a:cubicBezTo>
                  <a:cubicBezTo>
                    <a:pt x="17258" y="17261"/>
                    <a:pt x="17258" y="17261"/>
                    <a:pt x="17258" y="17261"/>
                  </a:cubicBezTo>
                  <a:cubicBezTo>
                    <a:pt x="21433" y="14952"/>
                    <a:pt x="21433" y="14952"/>
                    <a:pt x="21433" y="14952"/>
                  </a:cubicBezTo>
                  <a:lnTo>
                    <a:pt x="19793" y="13314"/>
                  </a:ln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54" name="曲线"/>
            <p:cNvSpPr/>
            <p:nvPr/>
          </p:nvSpPr>
          <p:spPr>
            <a:xfrm>
              <a:off x="189229" y="1494155"/>
              <a:ext cx="156210" cy="194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0" y="0"/>
                    <a:pt x="0" y="0"/>
                    <a:pt x="0" y="0"/>
                  </a:cubicBezTo>
                  <a:cubicBezTo>
                    <a:pt x="0" y="4350"/>
                    <a:pt x="4018" y="7949"/>
                    <a:pt x="9256" y="8549"/>
                  </a:cubicBezTo>
                  <a:cubicBezTo>
                    <a:pt x="9256" y="18225"/>
                    <a:pt x="9256" y="18225"/>
                    <a:pt x="9256" y="18225"/>
                  </a:cubicBezTo>
                  <a:cubicBezTo>
                    <a:pt x="6356" y="18600"/>
                    <a:pt x="4298" y="19950"/>
                    <a:pt x="4298" y="21600"/>
                  </a:cubicBezTo>
                  <a:cubicBezTo>
                    <a:pt x="17298" y="21600"/>
                    <a:pt x="17298" y="21600"/>
                    <a:pt x="17298" y="21600"/>
                  </a:cubicBezTo>
                  <a:cubicBezTo>
                    <a:pt x="17298" y="19950"/>
                    <a:pt x="15147" y="18600"/>
                    <a:pt x="12341" y="18225"/>
                  </a:cubicBezTo>
                  <a:cubicBezTo>
                    <a:pt x="12341" y="8549"/>
                    <a:pt x="12341" y="8549"/>
                    <a:pt x="12341" y="8549"/>
                  </a:cubicBezTo>
                  <a:cubicBezTo>
                    <a:pt x="17577" y="7949"/>
                    <a:pt x="21600" y="4350"/>
                    <a:pt x="21600" y="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1358" name="曲线"/>
            <p:cNvGrpSpPr/>
            <p:nvPr/>
          </p:nvGrpSpPr>
          <p:grpSpPr>
            <a:xfrm>
              <a:off x="6487795" y="93982"/>
              <a:ext cx="196213" cy="271780"/>
              <a:chOff x="0" y="0"/>
              <a:chExt cx="196212" cy="271778"/>
            </a:xfrm>
          </p:grpSpPr>
          <p:sp>
            <p:nvSpPr>
              <p:cNvPr id="1355" name="Shape"/>
              <p:cNvSpPr/>
              <p:nvPr/>
            </p:nvSpPr>
            <p:spPr>
              <a:xfrm>
                <a:off x="-1" y="0"/>
                <a:ext cx="196214" cy="217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47" y="0"/>
                    </a:moveTo>
                    <a:cubicBezTo>
                      <a:pt x="13904" y="0"/>
                      <a:pt x="16567" y="808"/>
                      <a:pt x="18641" y="2429"/>
                    </a:cubicBezTo>
                    <a:cubicBezTo>
                      <a:pt x="20414" y="4045"/>
                      <a:pt x="21600" y="6476"/>
                      <a:pt x="21600" y="8910"/>
                    </a:cubicBezTo>
                    <a:cubicBezTo>
                      <a:pt x="21600" y="9720"/>
                      <a:pt x="21600" y="10260"/>
                      <a:pt x="21600" y="10797"/>
                    </a:cubicBezTo>
                    <a:cubicBezTo>
                      <a:pt x="21302" y="11608"/>
                      <a:pt x="21008" y="12150"/>
                      <a:pt x="20712" y="12689"/>
                    </a:cubicBezTo>
                    <a:cubicBezTo>
                      <a:pt x="20116" y="14309"/>
                      <a:pt x="16567" y="18090"/>
                      <a:pt x="14793" y="19977"/>
                    </a:cubicBezTo>
                    <a:cubicBezTo>
                      <a:pt x="14496" y="20249"/>
                      <a:pt x="14202" y="20249"/>
                      <a:pt x="14202" y="20521"/>
                    </a:cubicBezTo>
                    <a:cubicBezTo>
                      <a:pt x="14202" y="21600"/>
                      <a:pt x="14202" y="21600"/>
                      <a:pt x="14202" y="21600"/>
                    </a:cubicBezTo>
                    <a:cubicBezTo>
                      <a:pt x="13609" y="21600"/>
                      <a:pt x="13609" y="21600"/>
                      <a:pt x="13609" y="21600"/>
                    </a:cubicBezTo>
                    <a:cubicBezTo>
                      <a:pt x="13018" y="21600"/>
                      <a:pt x="13018" y="21600"/>
                      <a:pt x="13018" y="21600"/>
                    </a:cubicBezTo>
                    <a:cubicBezTo>
                      <a:pt x="11241" y="21600"/>
                      <a:pt x="11241" y="21600"/>
                      <a:pt x="11241" y="21600"/>
                    </a:cubicBezTo>
                    <a:cubicBezTo>
                      <a:pt x="10651" y="21600"/>
                      <a:pt x="10651" y="21600"/>
                      <a:pt x="10651" y="21600"/>
                    </a:cubicBezTo>
                    <a:cubicBezTo>
                      <a:pt x="9171" y="21600"/>
                      <a:pt x="9171" y="21600"/>
                      <a:pt x="9171" y="21600"/>
                    </a:cubicBezTo>
                    <a:cubicBezTo>
                      <a:pt x="8577" y="21600"/>
                      <a:pt x="8577" y="21600"/>
                      <a:pt x="8577" y="21600"/>
                    </a:cubicBezTo>
                    <a:cubicBezTo>
                      <a:pt x="7989" y="21600"/>
                      <a:pt x="7989" y="21600"/>
                      <a:pt x="7989" y="21600"/>
                    </a:cubicBezTo>
                    <a:cubicBezTo>
                      <a:pt x="7989" y="21600"/>
                      <a:pt x="7989" y="21600"/>
                      <a:pt x="7989" y="21600"/>
                    </a:cubicBezTo>
                    <a:cubicBezTo>
                      <a:pt x="7989" y="20521"/>
                      <a:pt x="7989" y="20521"/>
                      <a:pt x="7989" y="20521"/>
                    </a:cubicBezTo>
                    <a:cubicBezTo>
                      <a:pt x="7396" y="19977"/>
                      <a:pt x="6805" y="19441"/>
                      <a:pt x="6212" y="18901"/>
                    </a:cubicBezTo>
                    <a:cubicBezTo>
                      <a:pt x="3254" y="16202"/>
                      <a:pt x="0" y="12960"/>
                      <a:pt x="0" y="8910"/>
                    </a:cubicBezTo>
                    <a:cubicBezTo>
                      <a:pt x="0" y="6476"/>
                      <a:pt x="1181" y="4045"/>
                      <a:pt x="3254" y="2429"/>
                    </a:cubicBezTo>
                    <a:cubicBezTo>
                      <a:pt x="5322" y="808"/>
                      <a:pt x="7989" y="0"/>
                      <a:pt x="10947" y="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56" name="Shape"/>
              <p:cNvSpPr/>
              <p:nvPr/>
            </p:nvSpPr>
            <p:spPr>
              <a:xfrm>
                <a:off x="80628" y="233717"/>
                <a:ext cx="40306" cy="380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713" y="21600"/>
                      <a:pt x="18713" y="21600"/>
                      <a:pt x="18713" y="21600"/>
                    </a:cubicBezTo>
                    <a:cubicBezTo>
                      <a:pt x="1436" y="21600"/>
                      <a:pt x="1436" y="21600"/>
                      <a:pt x="1436" y="21600"/>
                    </a:cubicBezTo>
                    <a:cubicBezTo>
                      <a:pt x="0" y="0"/>
                      <a:pt x="0" y="0"/>
                      <a:pt x="0" y="0"/>
                    </a:cubicBezTo>
                    <a:cubicBezTo>
                      <a:pt x="21600" y="0"/>
                      <a:pt x="21600" y="0"/>
                      <a:pt x="21600" y="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57" name="Shape"/>
              <p:cNvSpPr/>
              <p:nvPr/>
            </p:nvSpPr>
            <p:spPr>
              <a:xfrm>
                <a:off x="22159" y="10858"/>
                <a:ext cx="163280" cy="190209"/>
              </a:xfrm>
              <a:custGeom>
                <a:avLst/>
                <a:gdLst/>
                <a:ahLst/>
                <a:cxnLst>
                  <a:cxn ang="0">
                    <a:pos x="wd2" y="hd2"/>
                  </a:cxn>
                  <a:cxn ang="5400000">
                    <a:pos x="wd2" y="hd2"/>
                  </a:cxn>
                  <a:cxn ang="10800000">
                    <a:pos x="wd2" y="hd2"/>
                  </a:cxn>
                  <a:cxn ang="16200000">
                    <a:pos x="wd2" y="hd2"/>
                  </a:cxn>
                </a:cxnLst>
                <a:rect l="0" t="0" r="r" b="b"/>
                <a:pathLst>
                  <a:path w="20502" h="21600" fill="norm" stroke="1" extrusionOk="0">
                    <a:moveTo>
                      <a:pt x="9704" y="21600"/>
                    </a:moveTo>
                    <a:cubicBezTo>
                      <a:pt x="11726" y="21600"/>
                      <a:pt x="11726" y="21600"/>
                      <a:pt x="11726" y="21600"/>
                    </a:cubicBezTo>
                    <a:cubicBezTo>
                      <a:pt x="13752" y="13890"/>
                      <a:pt x="15441" y="7099"/>
                      <a:pt x="13416" y="616"/>
                    </a:cubicBezTo>
                    <a:cubicBezTo>
                      <a:pt x="12066" y="306"/>
                      <a:pt x="11054" y="0"/>
                      <a:pt x="9704" y="0"/>
                    </a:cubicBezTo>
                    <a:cubicBezTo>
                      <a:pt x="9704" y="0"/>
                      <a:pt x="9366" y="0"/>
                      <a:pt x="9366" y="0"/>
                    </a:cubicBezTo>
                    <a:cubicBezTo>
                      <a:pt x="8692" y="7099"/>
                      <a:pt x="9366" y="14506"/>
                      <a:pt x="9704" y="21600"/>
                    </a:cubicBezTo>
                    <a:moveTo>
                      <a:pt x="2952" y="1853"/>
                    </a:moveTo>
                    <a:cubicBezTo>
                      <a:pt x="-1098" y="6478"/>
                      <a:pt x="-759" y="11418"/>
                      <a:pt x="2617" y="16665"/>
                    </a:cubicBezTo>
                    <a:cubicBezTo>
                      <a:pt x="3626" y="17592"/>
                      <a:pt x="4639" y="18518"/>
                      <a:pt x="5653" y="19442"/>
                    </a:cubicBezTo>
                    <a:cubicBezTo>
                      <a:pt x="5991" y="20063"/>
                      <a:pt x="6664" y="20370"/>
                      <a:pt x="7341" y="20987"/>
                    </a:cubicBezTo>
                    <a:cubicBezTo>
                      <a:pt x="5315" y="14816"/>
                      <a:pt x="1602" y="6478"/>
                      <a:pt x="6330" y="306"/>
                    </a:cubicBezTo>
                    <a:cubicBezTo>
                      <a:pt x="4979" y="616"/>
                      <a:pt x="3965" y="1236"/>
                      <a:pt x="2952" y="1853"/>
                    </a:cubicBezTo>
                    <a:moveTo>
                      <a:pt x="17465" y="2778"/>
                    </a:moveTo>
                    <a:cubicBezTo>
                      <a:pt x="19491" y="7099"/>
                      <a:pt x="18480" y="12654"/>
                      <a:pt x="16114" y="17285"/>
                    </a:cubicBezTo>
                    <a:cubicBezTo>
                      <a:pt x="17465" y="15432"/>
                      <a:pt x="19150" y="13890"/>
                      <a:pt x="19491" y="12654"/>
                    </a:cubicBezTo>
                    <a:cubicBezTo>
                      <a:pt x="19828" y="12034"/>
                      <a:pt x="19828" y="11418"/>
                      <a:pt x="20162" y="10801"/>
                    </a:cubicBezTo>
                    <a:cubicBezTo>
                      <a:pt x="20162" y="10186"/>
                      <a:pt x="20502" y="9568"/>
                      <a:pt x="20502" y="8950"/>
                    </a:cubicBezTo>
                    <a:cubicBezTo>
                      <a:pt x="20502" y="6478"/>
                      <a:pt x="19150" y="4321"/>
                      <a:pt x="17465" y="2778"/>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361" name="曲线"/>
            <p:cNvGrpSpPr/>
            <p:nvPr/>
          </p:nvGrpSpPr>
          <p:grpSpPr>
            <a:xfrm>
              <a:off x="2645672" y="1487171"/>
              <a:ext cx="234266" cy="269240"/>
              <a:chOff x="0" y="0"/>
              <a:chExt cx="234264" cy="269238"/>
            </a:xfrm>
          </p:grpSpPr>
          <p:sp>
            <p:nvSpPr>
              <p:cNvPr id="1359" name="Shape"/>
              <p:cNvSpPr/>
              <p:nvPr/>
            </p:nvSpPr>
            <p:spPr>
              <a:xfrm>
                <a:off x="0" y="0"/>
                <a:ext cx="234265" cy="269239"/>
              </a:xfrm>
              <a:custGeom>
                <a:avLst/>
                <a:gdLst/>
                <a:ahLst/>
                <a:cxnLst>
                  <a:cxn ang="0">
                    <a:pos x="wd2" y="hd2"/>
                  </a:cxn>
                  <a:cxn ang="5400000">
                    <a:pos x="wd2" y="hd2"/>
                  </a:cxn>
                  <a:cxn ang="10800000">
                    <a:pos x="wd2" y="hd2"/>
                  </a:cxn>
                  <a:cxn ang="16200000">
                    <a:pos x="wd2" y="hd2"/>
                  </a:cxn>
                </a:cxnLst>
                <a:rect l="0" t="0" r="r" b="b"/>
                <a:pathLst>
                  <a:path w="18973" h="21600" fill="norm" stroke="1" extrusionOk="0">
                    <a:moveTo>
                      <a:pt x="9096" y="16579"/>
                    </a:moveTo>
                    <a:cubicBezTo>
                      <a:pt x="8876" y="16361"/>
                      <a:pt x="8653" y="15926"/>
                      <a:pt x="8431" y="15272"/>
                    </a:cubicBezTo>
                    <a:cubicBezTo>
                      <a:pt x="8212" y="15488"/>
                      <a:pt x="7992" y="15926"/>
                      <a:pt x="7772" y="16145"/>
                    </a:cubicBezTo>
                    <a:cubicBezTo>
                      <a:pt x="7332" y="16579"/>
                      <a:pt x="7332" y="16579"/>
                      <a:pt x="7332" y="16579"/>
                    </a:cubicBezTo>
                    <a:cubicBezTo>
                      <a:pt x="6670" y="16361"/>
                      <a:pt x="6670" y="16361"/>
                      <a:pt x="6670" y="16361"/>
                    </a:cubicBezTo>
                    <a:cubicBezTo>
                      <a:pt x="5129" y="15706"/>
                      <a:pt x="498" y="13527"/>
                      <a:pt x="59" y="9817"/>
                    </a:cubicBezTo>
                    <a:cubicBezTo>
                      <a:pt x="-381" y="6106"/>
                      <a:pt x="1821" y="4145"/>
                      <a:pt x="1159" y="2181"/>
                    </a:cubicBezTo>
                    <a:cubicBezTo>
                      <a:pt x="4247" y="2836"/>
                      <a:pt x="6889" y="4145"/>
                      <a:pt x="8431" y="5672"/>
                    </a:cubicBezTo>
                    <a:cubicBezTo>
                      <a:pt x="11077" y="2399"/>
                      <a:pt x="14385" y="2399"/>
                      <a:pt x="15263" y="0"/>
                    </a:cubicBezTo>
                    <a:cubicBezTo>
                      <a:pt x="21219" y="8289"/>
                      <a:pt x="20336" y="16145"/>
                      <a:pt x="10195" y="17232"/>
                    </a:cubicBezTo>
                    <a:cubicBezTo>
                      <a:pt x="9315" y="18763"/>
                      <a:pt x="8431" y="20289"/>
                      <a:pt x="7332" y="21600"/>
                    </a:cubicBezTo>
                    <a:cubicBezTo>
                      <a:pt x="6008" y="20727"/>
                      <a:pt x="6008" y="20727"/>
                      <a:pt x="6008" y="20727"/>
                    </a:cubicBezTo>
                    <a:cubicBezTo>
                      <a:pt x="7111" y="19417"/>
                      <a:pt x="8212" y="18108"/>
                      <a:pt x="9096" y="16579"/>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60" name="Shape"/>
              <p:cNvSpPr/>
              <p:nvPr/>
            </p:nvSpPr>
            <p:spPr>
              <a:xfrm>
                <a:off x="22169" y="48936"/>
                <a:ext cx="182927" cy="125110"/>
              </a:xfrm>
              <a:custGeom>
                <a:avLst/>
                <a:gdLst/>
                <a:ahLst/>
                <a:cxnLst>
                  <a:cxn ang="0">
                    <a:pos x="wd2" y="hd2"/>
                  </a:cxn>
                  <a:cxn ang="5400000">
                    <a:pos x="wd2" y="hd2"/>
                  </a:cxn>
                  <a:cxn ang="10800000">
                    <a:pos x="wd2" y="hd2"/>
                  </a:cxn>
                  <a:cxn ang="16200000">
                    <a:pos x="wd2" y="hd2"/>
                  </a:cxn>
                </a:cxnLst>
                <a:rect l="0" t="0" r="r" b="b"/>
                <a:pathLst>
                  <a:path w="19619" h="21600" fill="norm" stroke="1" extrusionOk="0">
                    <a:moveTo>
                      <a:pt x="10836" y="18312"/>
                    </a:moveTo>
                    <a:cubicBezTo>
                      <a:pt x="11123" y="19721"/>
                      <a:pt x="11417" y="20662"/>
                      <a:pt x="11710" y="21131"/>
                    </a:cubicBezTo>
                    <a:cubicBezTo>
                      <a:pt x="13460" y="14552"/>
                      <a:pt x="14917" y="7041"/>
                      <a:pt x="16088" y="0"/>
                    </a:cubicBezTo>
                    <a:cubicBezTo>
                      <a:pt x="14917" y="1879"/>
                      <a:pt x="12584" y="2815"/>
                      <a:pt x="10836" y="6568"/>
                    </a:cubicBezTo>
                    <a:cubicBezTo>
                      <a:pt x="10836" y="7041"/>
                      <a:pt x="10543" y="7041"/>
                      <a:pt x="10543" y="7513"/>
                    </a:cubicBezTo>
                    <a:cubicBezTo>
                      <a:pt x="11710" y="10799"/>
                      <a:pt x="11710" y="14552"/>
                      <a:pt x="10836" y="18312"/>
                    </a:cubicBezTo>
                    <a:moveTo>
                      <a:pt x="5288" y="21131"/>
                    </a:moveTo>
                    <a:cubicBezTo>
                      <a:pt x="4414" y="14552"/>
                      <a:pt x="3536" y="8453"/>
                      <a:pt x="1784" y="2815"/>
                    </a:cubicBezTo>
                    <a:cubicBezTo>
                      <a:pt x="1784" y="2815"/>
                      <a:pt x="1784" y="2815"/>
                      <a:pt x="1784" y="2815"/>
                    </a:cubicBezTo>
                    <a:cubicBezTo>
                      <a:pt x="3536" y="7041"/>
                      <a:pt x="5578" y="13149"/>
                      <a:pt x="6745" y="20190"/>
                    </a:cubicBezTo>
                    <a:cubicBezTo>
                      <a:pt x="10836" y="12204"/>
                      <a:pt x="8206" y="4224"/>
                      <a:pt x="909" y="1407"/>
                    </a:cubicBezTo>
                    <a:cubicBezTo>
                      <a:pt x="1494" y="4224"/>
                      <a:pt x="-259" y="7041"/>
                      <a:pt x="34" y="12204"/>
                    </a:cubicBezTo>
                    <a:cubicBezTo>
                      <a:pt x="328" y="17843"/>
                      <a:pt x="4122" y="20190"/>
                      <a:pt x="5288" y="21131"/>
                    </a:cubicBezTo>
                    <a:moveTo>
                      <a:pt x="13170" y="21600"/>
                    </a:moveTo>
                    <a:cubicBezTo>
                      <a:pt x="20464" y="19721"/>
                      <a:pt x="21341" y="10332"/>
                      <a:pt x="16962" y="0"/>
                    </a:cubicBezTo>
                    <a:cubicBezTo>
                      <a:pt x="16672" y="6103"/>
                      <a:pt x="15211" y="14083"/>
                      <a:pt x="13170" y="21600"/>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365" name="曲线"/>
            <p:cNvGrpSpPr/>
            <p:nvPr/>
          </p:nvGrpSpPr>
          <p:grpSpPr>
            <a:xfrm>
              <a:off x="1492249" y="128272"/>
              <a:ext cx="183516" cy="288289"/>
              <a:chOff x="0" y="0"/>
              <a:chExt cx="183515" cy="288287"/>
            </a:xfrm>
          </p:grpSpPr>
          <p:sp>
            <p:nvSpPr>
              <p:cNvPr id="1362" name="Shape"/>
              <p:cNvSpPr/>
              <p:nvPr/>
            </p:nvSpPr>
            <p:spPr>
              <a:xfrm>
                <a:off x="0" y="-1"/>
                <a:ext cx="183516" cy="263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38" y="0"/>
                    </a:moveTo>
                    <a:cubicBezTo>
                      <a:pt x="13862" y="0"/>
                      <a:pt x="16440" y="891"/>
                      <a:pt x="18376" y="2225"/>
                    </a:cubicBezTo>
                    <a:cubicBezTo>
                      <a:pt x="20306" y="3563"/>
                      <a:pt x="21600" y="5567"/>
                      <a:pt x="21600" y="7571"/>
                    </a:cubicBezTo>
                    <a:cubicBezTo>
                      <a:pt x="21600" y="8908"/>
                      <a:pt x="20954" y="10244"/>
                      <a:pt x="19984" y="11357"/>
                    </a:cubicBezTo>
                    <a:cubicBezTo>
                      <a:pt x="19020" y="12471"/>
                      <a:pt x="18052" y="13140"/>
                      <a:pt x="16440" y="13807"/>
                    </a:cubicBezTo>
                    <a:cubicBezTo>
                      <a:pt x="16440" y="14700"/>
                      <a:pt x="16440" y="14700"/>
                      <a:pt x="16440" y="14700"/>
                    </a:cubicBezTo>
                    <a:cubicBezTo>
                      <a:pt x="17086" y="14700"/>
                      <a:pt x="17086" y="14700"/>
                      <a:pt x="17086" y="14700"/>
                    </a:cubicBezTo>
                    <a:cubicBezTo>
                      <a:pt x="17731" y="14477"/>
                      <a:pt x="17731" y="14477"/>
                      <a:pt x="17731" y="14477"/>
                    </a:cubicBezTo>
                    <a:cubicBezTo>
                      <a:pt x="18052" y="15143"/>
                      <a:pt x="18052" y="15143"/>
                      <a:pt x="18052" y="15143"/>
                    </a:cubicBezTo>
                    <a:cubicBezTo>
                      <a:pt x="18376" y="15586"/>
                      <a:pt x="18376" y="16036"/>
                      <a:pt x="18376" y="16257"/>
                    </a:cubicBezTo>
                    <a:cubicBezTo>
                      <a:pt x="18376" y="16704"/>
                      <a:pt x="18376" y="17148"/>
                      <a:pt x="18052" y="17595"/>
                    </a:cubicBezTo>
                    <a:cubicBezTo>
                      <a:pt x="18052" y="17815"/>
                      <a:pt x="18052" y="17815"/>
                      <a:pt x="18052" y="17815"/>
                    </a:cubicBezTo>
                    <a:cubicBezTo>
                      <a:pt x="18052" y="17815"/>
                      <a:pt x="18052" y="17815"/>
                      <a:pt x="18052" y="17815"/>
                    </a:cubicBezTo>
                    <a:cubicBezTo>
                      <a:pt x="18376" y="18263"/>
                      <a:pt x="18376" y="18707"/>
                      <a:pt x="18376" y="19154"/>
                    </a:cubicBezTo>
                    <a:cubicBezTo>
                      <a:pt x="18376" y="19600"/>
                      <a:pt x="18376" y="20042"/>
                      <a:pt x="18052" y="20491"/>
                    </a:cubicBezTo>
                    <a:cubicBezTo>
                      <a:pt x="17731" y="20712"/>
                      <a:pt x="17731" y="20712"/>
                      <a:pt x="17731" y="20712"/>
                    </a:cubicBezTo>
                    <a:cubicBezTo>
                      <a:pt x="17086" y="20934"/>
                      <a:pt x="17086" y="20934"/>
                      <a:pt x="17086" y="20934"/>
                    </a:cubicBezTo>
                    <a:cubicBezTo>
                      <a:pt x="4835" y="21600"/>
                      <a:pt x="4835" y="21600"/>
                      <a:pt x="4835" y="21600"/>
                    </a:cubicBezTo>
                    <a:cubicBezTo>
                      <a:pt x="4191" y="21600"/>
                      <a:pt x="4191" y="21600"/>
                      <a:pt x="4191" y="21600"/>
                    </a:cubicBezTo>
                    <a:cubicBezTo>
                      <a:pt x="3868" y="21155"/>
                      <a:pt x="3868" y="21155"/>
                      <a:pt x="3868" y="21155"/>
                    </a:cubicBezTo>
                    <a:cubicBezTo>
                      <a:pt x="3542" y="20712"/>
                      <a:pt x="3542" y="20268"/>
                      <a:pt x="3219" y="20042"/>
                    </a:cubicBezTo>
                    <a:cubicBezTo>
                      <a:pt x="3219" y="19600"/>
                      <a:pt x="3542" y="19154"/>
                      <a:pt x="3868" y="18485"/>
                    </a:cubicBezTo>
                    <a:cubicBezTo>
                      <a:pt x="3868" y="18485"/>
                      <a:pt x="3868" y="18485"/>
                      <a:pt x="3868" y="18485"/>
                    </a:cubicBezTo>
                    <a:cubicBezTo>
                      <a:pt x="3868" y="18263"/>
                      <a:pt x="3868" y="18263"/>
                      <a:pt x="3868" y="18263"/>
                    </a:cubicBezTo>
                    <a:cubicBezTo>
                      <a:pt x="3542" y="18040"/>
                      <a:pt x="3542" y="17595"/>
                      <a:pt x="3219" y="17148"/>
                    </a:cubicBezTo>
                    <a:cubicBezTo>
                      <a:pt x="3219" y="16704"/>
                      <a:pt x="3542" y="16257"/>
                      <a:pt x="3868" y="15813"/>
                    </a:cubicBezTo>
                    <a:cubicBezTo>
                      <a:pt x="4191" y="15368"/>
                      <a:pt x="4191" y="15368"/>
                      <a:pt x="4191" y="15368"/>
                    </a:cubicBezTo>
                    <a:cubicBezTo>
                      <a:pt x="4835" y="15368"/>
                      <a:pt x="4835" y="15368"/>
                      <a:pt x="4835" y="15368"/>
                    </a:cubicBezTo>
                    <a:cubicBezTo>
                      <a:pt x="5157" y="15368"/>
                      <a:pt x="5157" y="15368"/>
                      <a:pt x="5157" y="15368"/>
                    </a:cubicBezTo>
                    <a:cubicBezTo>
                      <a:pt x="5157" y="14029"/>
                      <a:pt x="5157" y="14029"/>
                      <a:pt x="5157" y="14029"/>
                    </a:cubicBezTo>
                    <a:cubicBezTo>
                      <a:pt x="3542" y="13362"/>
                      <a:pt x="2255" y="12471"/>
                      <a:pt x="1611" y="11357"/>
                    </a:cubicBezTo>
                    <a:cubicBezTo>
                      <a:pt x="643" y="10244"/>
                      <a:pt x="0" y="8908"/>
                      <a:pt x="0" y="7571"/>
                    </a:cubicBezTo>
                    <a:cubicBezTo>
                      <a:pt x="0" y="5567"/>
                      <a:pt x="1289" y="3563"/>
                      <a:pt x="3219" y="2225"/>
                    </a:cubicBezTo>
                    <a:cubicBezTo>
                      <a:pt x="5157" y="891"/>
                      <a:pt x="7733" y="0"/>
                      <a:pt x="10638" y="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63" name="Shape"/>
              <p:cNvSpPr/>
              <p:nvPr/>
            </p:nvSpPr>
            <p:spPr>
              <a:xfrm>
                <a:off x="65700" y="261087"/>
                <a:ext cx="52073" cy="2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0" y="4314"/>
                      <a:pt x="0" y="4314"/>
                      <a:pt x="0" y="4314"/>
                    </a:cubicBezTo>
                    <a:cubicBezTo>
                      <a:pt x="1135" y="15114"/>
                      <a:pt x="5695" y="21600"/>
                      <a:pt x="11369" y="21600"/>
                    </a:cubicBezTo>
                    <a:cubicBezTo>
                      <a:pt x="17057" y="21600"/>
                      <a:pt x="21600" y="12920"/>
                      <a:pt x="21600" y="2120"/>
                    </a:cubicBezTo>
                    <a:cubicBezTo>
                      <a:pt x="21600" y="2120"/>
                      <a:pt x="21600" y="2120"/>
                      <a:pt x="21600" y="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64" name="Shape"/>
              <p:cNvSpPr/>
              <p:nvPr/>
            </p:nvSpPr>
            <p:spPr>
              <a:xfrm>
                <a:off x="19158" y="19018"/>
                <a:ext cx="145182" cy="225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48" y="9371"/>
                    </a:moveTo>
                    <a:cubicBezTo>
                      <a:pt x="13448" y="9371"/>
                      <a:pt x="13448" y="9371"/>
                      <a:pt x="13042" y="9371"/>
                    </a:cubicBezTo>
                    <a:cubicBezTo>
                      <a:pt x="12633" y="9371"/>
                      <a:pt x="12227" y="9371"/>
                      <a:pt x="11819" y="9108"/>
                    </a:cubicBezTo>
                    <a:cubicBezTo>
                      <a:pt x="11407" y="9108"/>
                      <a:pt x="11002" y="9371"/>
                      <a:pt x="10596" y="9371"/>
                    </a:cubicBezTo>
                    <a:cubicBezTo>
                      <a:pt x="10189" y="9371"/>
                      <a:pt x="9782" y="9108"/>
                      <a:pt x="9374" y="9108"/>
                    </a:cubicBezTo>
                    <a:cubicBezTo>
                      <a:pt x="8967" y="9108"/>
                      <a:pt x="8559" y="9371"/>
                      <a:pt x="8559" y="9371"/>
                    </a:cubicBezTo>
                    <a:cubicBezTo>
                      <a:pt x="8151" y="9371"/>
                      <a:pt x="8151" y="9371"/>
                      <a:pt x="8151" y="9108"/>
                    </a:cubicBezTo>
                    <a:cubicBezTo>
                      <a:pt x="10189" y="11192"/>
                      <a:pt x="10189" y="11192"/>
                      <a:pt x="10189" y="11192"/>
                    </a:cubicBezTo>
                    <a:cubicBezTo>
                      <a:pt x="10189" y="11451"/>
                      <a:pt x="10189" y="11451"/>
                      <a:pt x="10189" y="11451"/>
                    </a:cubicBezTo>
                    <a:cubicBezTo>
                      <a:pt x="10189" y="11451"/>
                      <a:pt x="10189" y="11451"/>
                      <a:pt x="10189" y="11451"/>
                    </a:cubicBezTo>
                    <a:cubicBezTo>
                      <a:pt x="10189" y="15616"/>
                      <a:pt x="10189" y="15616"/>
                      <a:pt x="10189" y="15616"/>
                    </a:cubicBezTo>
                    <a:cubicBezTo>
                      <a:pt x="11407" y="15616"/>
                      <a:pt x="11407" y="15616"/>
                      <a:pt x="11407" y="15616"/>
                    </a:cubicBezTo>
                    <a:cubicBezTo>
                      <a:pt x="11407" y="11451"/>
                      <a:pt x="11407" y="11451"/>
                      <a:pt x="11407" y="11451"/>
                    </a:cubicBezTo>
                    <a:cubicBezTo>
                      <a:pt x="11407" y="11451"/>
                      <a:pt x="11407" y="11451"/>
                      <a:pt x="11407" y="11451"/>
                    </a:cubicBezTo>
                    <a:cubicBezTo>
                      <a:pt x="11407" y="11192"/>
                      <a:pt x="11407" y="11192"/>
                      <a:pt x="11407" y="11192"/>
                    </a:cubicBezTo>
                    <a:cubicBezTo>
                      <a:pt x="13448" y="9371"/>
                      <a:pt x="13448" y="9371"/>
                      <a:pt x="13448" y="9371"/>
                    </a:cubicBezTo>
                    <a:moveTo>
                      <a:pt x="7745" y="8589"/>
                    </a:moveTo>
                    <a:cubicBezTo>
                      <a:pt x="8151" y="8848"/>
                      <a:pt x="8151" y="8848"/>
                      <a:pt x="8559" y="8848"/>
                    </a:cubicBezTo>
                    <a:cubicBezTo>
                      <a:pt x="8559" y="8848"/>
                      <a:pt x="8967" y="8848"/>
                      <a:pt x="9374" y="8589"/>
                    </a:cubicBezTo>
                    <a:cubicBezTo>
                      <a:pt x="9374" y="8330"/>
                      <a:pt x="9374" y="8330"/>
                      <a:pt x="9374" y="8330"/>
                    </a:cubicBezTo>
                    <a:cubicBezTo>
                      <a:pt x="9782" y="8589"/>
                      <a:pt x="9782" y="8589"/>
                      <a:pt x="9782" y="8589"/>
                    </a:cubicBezTo>
                    <a:cubicBezTo>
                      <a:pt x="10189" y="8848"/>
                      <a:pt x="10189" y="8848"/>
                      <a:pt x="10596" y="8848"/>
                    </a:cubicBezTo>
                    <a:cubicBezTo>
                      <a:pt x="11002" y="8848"/>
                      <a:pt x="11407" y="8848"/>
                      <a:pt x="11407" y="8589"/>
                    </a:cubicBezTo>
                    <a:cubicBezTo>
                      <a:pt x="11819" y="8330"/>
                      <a:pt x="11819" y="8330"/>
                      <a:pt x="11819" y="8330"/>
                    </a:cubicBezTo>
                    <a:cubicBezTo>
                      <a:pt x="11819" y="8589"/>
                      <a:pt x="11819" y="8589"/>
                      <a:pt x="11819" y="8589"/>
                    </a:cubicBezTo>
                    <a:cubicBezTo>
                      <a:pt x="12227" y="8848"/>
                      <a:pt x="12633" y="8848"/>
                      <a:pt x="13042" y="8848"/>
                    </a:cubicBezTo>
                    <a:cubicBezTo>
                      <a:pt x="13448" y="8848"/>
                      <a:pt x="13856" y="8848"/>
                      <a:pt x="14265" y="8589"/>
                    </a:cubicBezTo>
                    <a:cubicBezTo>
                      <a:pt x="14672" y="8069"/>
                      <a:pt x="14672" y="8069"/>
                      <a:pt x="14672" y="8069"/>
                    </a:cubicBezTo>
                    <a:cubicBezTo>
                      <a:pt x="15894" y="8589"/>
                      <a:pt x="15894" y="8589"/>
                      <a:pt x="15894" y="8589"/>
                    </a:cubicBezTo>
                    <a:cubicBezTo>
                      <a:pt x="13042" y="11713"/>
                      <a:pt x="13042" y="11713"/>
                      <a:pt x="13042" y="11713"/>
                    </a:cubicBezTo>
                    <a:cubicBezTo>
                      <a:pt x="13042" y="15616"/>
                      <a:pt x="13042" y="15616"/>
                      <a:pt x="13042" y="15616"/>
                    </a:cubicBezTo>
                    <a:cubicBezTo>
                      <a:pt x="15080" y="15357"/>
                      <a:pt x="15080" y="15357"/>
                      <a:pt x="15080" y="15357"/>
                    </a:cubicBezTo>
                    <a:cubicBezTo>
                      <a:pt x="15080" y="13794"/>
                      <a:pt x="15080" y="13794"/>
                      <a:pt x="15080" y="13794"/>
                    </a:cubicBezTo>
                    <a:cubicBezTo>
                      <a:pt x="15080" y="13271"/>
                      <a:pt x="15080" y="13271"/>
                      <a:pt x="15080" y="13271"/>
                    </a:cubicBezTo>
                    <a:cubicBezTo>
                      <a:pt x="15894" y="13015"/>
                      <a:pt x="15894" y="13015"/>
                      <a:pt x="15894" y="13015"/>
                    </a:cubicBezTo>
                    <a:cubicBezTo>
                      <a:pt x="17525" y="12494"/>
                      <a:pt x="19154" y="11713"/>
                      <a:pt x="19968" y="10412"/>
                    </a:cubicBezTo>
                    <a:cubicBezTo>
                      <a:pt x="21192" y="9626"/>
                      <a:pt x="21600" y="8330"/>
                      <a:pt x="21600" y="7027"/>
                    </a:cubicBezTo>
                    <a:cubicBezTo>
                      <a:pt x="21600" y="5203"/>
                      <a:pt x="20378" y="3383"/>
                      <a:pt x="18339" y="2082"/>
                    </a:cubicBezTo>
                    <a:cubicBezTo>
                      <a:pt x="16302" y="780"/>
                      <a:pt x="13856" y="0"/>
                      <a:pt x="10596" y="0"/>
                    </a:cubicBezTo>
                    <a:cubicBezTo>
                      <a:pt x="7745" y="0"/>
                      <a:pt x="4892" y="780"/>
                      <a:pt x="3261" y="2082"/>
                    </a:cubicBezTo>
                    <a:cubicBezTo>
                      <a:pt x="1219" y="3383"/>
                      <a:pt x="0" y="5203"/>
                      <a:pt x="0" y="7027"/>
                    </a:cubicBezTo>
                    <a:cubicBezTo>
                      <a:pt x="0" y="8330"/>
                      <a:pt x="404" y="9626"/>
                      <a:pt x="1627" y="10672"/>
                    </a:cubicBezTo>
                    <a:cubicBezTo>
                      <a:pt x="2447" y="11713"/>
                      <a:pt x="4077" y="12494"/>
                      <a:pt x="5702" y="13271"/>
                    </a:cubicBezTo>
                    <a:cubicBezTo>
                      <a:pt x="6519" y="13534"/>
                      <a:pt x="6519" y="13534"/>
                      <a:pt x="6519" y="13534"/>
                    </a:cubicBezTo>
                    <a:cubicBezTo>
                      <a:pt x="6519" y="14054"/>
                      <a:pt x="6519" y="14054"/>
                      <a:pt x="6519" y="14054"/>
                    </a:cubicBezTo>
                    <a:cubicBezTo>
                      <a:pt x="6519" y="15616"/>
                      <a:pt x="6519" y="15616"/>
                      <a:pt x="6519" y="15616"/>
                    </a:cubicBezTo>
                    <a:cubicBezTo>
                      <a:pt x="8967" y="15616"/>
                      <a:pt x="8967" y="15616"/>
                      <a:pt x="8967" y="15616"/>
                    </a:cubicBezTo>
                    <a:cubicBezTo>
                      <a:pt x="8967" y="11713"/>
                      <a:pt x="8967" y="11713"/>
                      <a:pt x="8967" y="11713"/>
                    </a:cubicBezTo>
                    <a:cubicBezTo>
                      <a:pt x="6113" y="8589"/>
                      <a:pt x="6113" y="8589"/>
                      <a:pt x="6113" y="8589"/>
                    </a:cubicBezTo>
                    <a:cubicBezTo>
                      <a:pt x="7331" y="8069"/>
                      <a:pt x="7331" y="8069"/>
                      <a:pt x="7331" y="8069"/>
                    </a:cubicBezTo>
                    <a:cubicBezTo>
                      <a:pt x="7745" y="8589"/>
                      <a:pt x="7745" y="8589"/>
                      <a:pt x="7745" y="8589"/>
                    </a:cubicBezTo>
                    <a:moveTo>
                      <a:pt x="17525" y="20299"/>
                    </a:moveTo>
                    <a:cubicBezTo>
                      <a:pt x="4077" y="21083"/>
                      <a:pt x="4077" y="21083"/>
                      <a:pt x="4077" y="21083"/>
                    </a:cubicBezTo>
                    <a:cubicBezTo>
                      <a:pt x="4077" y="21341"/>
                      <a:pt x="4077" y="21341"/>
                      <a:pt x="4077" y="21341"/>
                    </a:cubicBezTo>
                    <a:cubicBezTo>
                      <a:pt x="4077" y="21341"/>
                      <a:pt x="4077" y="21600"/>
                      <a:pt x="4077" y="21600"/>
                    </a:cubicBezTo>
                    <a:cubicBezTo>
                      <a:pt x="17525" y="20821"/>
                      <a:pt x="17525" y="20821"/>
                      <a:pt x="17525" y="20821"/>
                    </a:cubicBezTo>
                    <a:cubicBezTo>
                      <a:pt x="17525" y="20821"/>
                      <a:pt x="17525" y="20562"/>
                      <a:pt x="17525" y="20562"/>
                    </a:cubicBezTo>
                    <a:cubicBezTo>
                      <a:pt x="17525" y="20562"/>
                      <a:pt x="17525" y="20562"/>
                      <a:pt x="17525" y="20299"/>
                    </a:cubicBezTo>
                    <a:moveTo>
                      <a:pt x="17525" y="17177"/>
                    </a:moveTo>
                    <a:cubicBezTo>
                      <a:pt x="4077" y="17959"/>
                      <a:pt x="4077" y="17959"/>
                      <a:pt x="4077" y="17959"/>
                    </a:cubicBezTo>
                    <a:cubicBezTo>
                      <a:pt x="4077" y="17959"/>
                      <a:pt x="4077" y="17959"/>
                      <a:pt x="4077" y="18218"/>
                    </a:cubicBezTo>
                    <a:cubicBezTo>
                      <a:pt x="4077" y="18218"/>
                      <a:pt x="4077" y="18218"/>
                      <a:pt x="4077" y="18218"/>
                    </a:cubicBezTo>
                    <a:cubicBezTo>
                      <a:pt x="17525" y="17439"/>
                      <a:pt x="17525" y="17439"/>
                      <a:pt x="17525" y="17439"/>
                    </a:cubicBezTo>
                    <a:cubicBezTo>
                      <a:pt x="17525" y="17439"/>
                      <a:pt x="17525" y="17439"/>
                      <a:pt x="17525" y="17177"/>
                    </a:cubicBezTo>
                    <a:cubicBezTo>
                      <a:pt x="17525" y="17177"/>
                      <a:pt x="17525" y="17177"/>
                      <a:pt x="17525" y="17177"/>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371" name="曲线"/>
            <p:cNvGrpSpPr/>
            <p:nvPr/>
          </p:nvGrpSpPr>
          <p:grpSpPr>
            <a:xfrm>
              <a:off x="3951605" y="97791"/>
              <a:ext cx="260982" cy="267971"/>
              <a:chOff x="0" y="0"/>
              <a:chExt cx="260980" cy="267969"/>
            </a:xfrm>
          </p:grpSpPr>
          <p:sp>
            <p:nvSpPr>
              <p:cNvPr id="1366" name="Shape"/>
              <p:cNvSpPr/>
              <p:nvPr/>
            </p:nvSpPr>
            <p:spPr>
              <a:xfrm>
                <a:off x="0" y="110971"/>
                <a:ext cx="260982" cy="156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3" y="370"/>
                    </a:moveTo>
                    <a:cubicBezTo>
                      <a:pt x="6299" y="370"/>
                      <a:pt x="11470" y="370"/>
                      <a:pt x="16647" y="370"/>
                    </a:cubicBezTo>
                    <a:cubicBezTo>
                      <a:pt x="16872" y="0"/>
                      <a:pt x="17099" y="0"/>
                      <a:pt x="17323" y="0"/>
                    </a:cubicBezTo>
                    <a:cubicBezTo>
                      <a:pt x="18672" y="0"/>
                      <a:pt x="19575" y="744"/>
                      <a:pt x="20472" y="2229"/>
                    </a:cubicBezTo>
                    <a:cubicBezTo>
                      <a:pt x="21150" y="3351"/>
                      <a:pt x="21600" y="5213"/>
                      <a:pt x="21600" y="7071"/>
                    </a:cubicBezTo>
                    <a:cubicBezTo>
                      <a:pt x="21600" y="8935"/>
                      <a:pt x="21150" y="10799"/>
                      <a:pt x="20472" y="11915"/>
                    </a:cubicBezTo>
                    <a:cubicBezTo>
                      <a:pt x="19575" y="13033"/>
                      <a:pt x="18672" y="13779"/>
                      <a:pt x="17323" y="13779"/>
                    </a:cubicBezTo>
                    <a:cubicBezTo>
                      <a:pt x="16647" y="13779"/>
                      <a:pt x="15973" y="13779"/>
                      <a:pt x="15300" y="13033"/>
                    </a:cubicBezTo>
                    <a:cubicBezTo>
                      <a:pt x="15074" y="14150"/>
                      <a:pt x="14621" y="15264"/>
                      <a:pt x="13948" y="16386"/>
                    </a:cubicBezTo>
                    <a:cubicBezTo>
                      <a:pt x="15074" y="16386"/>
                      <a:pt x="15074" y="16386"/>
                      <a:pt x="15074" y="16386"/>
                    </a:cubicBezTo>
                    <a:cubicBezTo>
                      <a:pt x="18897" y="16386"/>
                      <a:pt x="18897" y="16386"/>
                      <a:pt x="18897" y="16386"/>
                    </a:cubicBezTo>
                    <a:cubicBezTo>
                      <a:pt x="15973" y="21600"/>
                      <a:pt x="15973" y="21600"/>
                      <a:pt x="15973" y="21600"/>
                    </a:cubicBezTo>
                    <a:cubicBezTo>
                      <a:pt x="3822" y="21600"/>
                      <a:pt x="3822" y="21600"/>
                      <a:pt x="3822" y="21600"/>
                    </a:cubicBezTo>
                    <a:cubicBezTo>
                      <a:pt x="2700" y="21600"/>
                      <a:pt x="2700" y="21600"/>
                      <a:pt x="2700" y="21600"/>
                    </a:cubicBezTo>
                    <a:cubicBezTo>
                      <a:pt x="0" y="16386"/>
                      <a:pt x="0" y="16386"/>
                      <a:pt x="0" y="16386"/>
                    </a:cubicBezTo>
                    <a:cubicBezTo>
                      <a:pt x="3822" y="16386"/>
                      <a:pt x="3822" y="16386"/>
                      <a:pt x="3822" y="16386"/>
                    </a:cubicBezTo>
                    <a:cubicBezTo>
                      <a:pt x="4721" y="16386"/>
                      <a:pt x="4721" y="16386"/>
                      <a:pt x="4721" y="16386"/>
                    </a:cubicBezTo>
                    <a:cubicBezTo>
                      <a:pt x="2474" y="11545"/>
                      <a:pt x="1348" y="6331"/>
                      <a:pt x="1123" y="37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67" name="Shape"/>
              <p:cNvSpPr/>
              <p:nvPr/>
            </p:nvSpPr>
            <p:spPr>
              <a:xfrm>
                <a:off x="136913" y="16227"/>
                <a:ext cx="21065" cy="81198"/>
              </a:xfrm>
              <a:custGeom>
                <a:avLst/>
                <a:gdLst/>
                <a:ahLst/>
                <a:cxnLst>
                  <a:cxn ang="0">
                    <a:pos x="wd2" y="hd2"/>
                  </a:cxn>
                  <a:cxn ang="5400000">
                    <a:pos x="wd2" y="hd2"/>
                  </a:cxn>
                  <a:cxn ang="10800000">
                    <a:pos x="wd2" y="hd2"/>
                  </a:cxn>
                  <a:cxn ang="16200000">
                    <a:pos x="wd2" y="hd2"/>
                  </a:cxn>
                </a:cxnLst>
                <a:rect l="0" t="0" r="r" b="b"/>
                <a:pathLst>
                  <a:path w="7607" h="21600" fill="norm" stroke="1" extrusionOk="0">
                    <a:moveTo>
                      <a:pt x="5531" y="21600"/>
                    </a:moveTo>
                    <a:cubicBezTo>
                      <a:pt x="-8210" y="6478"/>
                      <a:pt x="8472" y="9363"/>
                      <a:pt x="4554" y="0"/>
                    </a:cubicBezTo>
                    <a:cubicBezTo>
                      <a:pt x="13390" y="8640"/>
                      <a:pt x="-360" y="9363"/>
                      <a:pt x="5531" y="2160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68" name="Shape"/>
              <p:cNvSpPr/>
              <p:nvPr/>
            </p:nvSpPr>
            <p:spPr>
              <a:xfrm>
                <a:off x="101561" y="-1"/>
                <a:ext cx="21047" cy="81199"/>
              </a:xfrm>
              <a:custGeom>
                <a:avLst/>
                <a:gdLst/>
                <a:ahLst/>
                <a:cxnLst>
                  <a:cxn ang="0">
                    <a:pos x="wd2" y="hd2"/>
                  </a:cxn>
                  <a:cxn ang="5400000">
                    <a:pos x="wd2" y="hd2"/>
                  </a:cxn>
                  <a:cxn ang="10800000">
                    <a:pos x="wd2" y="hd2"/>
                  </a:cxn>
                  <a:cxn ang="16200000">
                    <a:pos x="wd2" y="hd2"/>
                  </a:cxn>
                </a:cxnLst>
                <a:rect l="0" t="0" r="r" b="b"/>
                <a:pathLst>
                  <a:path w="7609" h="21600" fill="norm" stroke="1" extrusionOk="0">
                    <a:moveTo>
                      <a:pt x="5527" y="21600"/>
                    </a:moveTo>
                    <a:cubicBezTo>
                      <a:pt x="-361" y="9359"/>
                      <a:pt x="13385" y="8640"/>
                      <a:pt x="4562" y="0"/>
                    </a:cubicBezTo>
                    <a:cubicBezTo>
                      <a:pt x="8488" y="10079"/>
                      <a:pt x="-8215" y="7194"/>
                      <a:pt x="5527" y="2160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69" name="Shape"/>
              <p:cNvSpPr/>
              <p:nvPr/>
            </p:nvSpPr>
            <p:spPr>
              <a:xfrm>
                <a:off x="66215" y="10793"/>
                <a:ext cx="21056" cy="81235"/>
              </a:xfrm>
              <a:custGeom>
                <a:avLst/>
                <a:gdLst/>
                <a:ahLst/>
                <a:cxnLst>
                  <a:cxn ang="0">
                    <a:pos x="wd2" y="hd2"/>
                  </a:cxn>
                  <a:cxn ang="5400000">
                    <a:pos x="wd2" y="hd2"/>
                  </a:cxn>
                  <a:cxn ang="10800000">
                    <a:pos x="wd2" y="hd2"/>
                  </a:cxn>
                  <a:cxn ang="16200000">
                    <a:pos x="wd2" y="hd2"/>
                  </a:cxn>
                </a:cxnLst>
                <a:rect l="0" t="0" r="r" b="b"/>
                <a:pathLst>
                  <a:path w="7606" h="21600" fill="norm" stroke="1" extrusionOk="0">
                    <a:moveTo>
                      <a:pt x="5533" y="21600"/>
                    </a:moveTo>
                    <a:cubicBezTo>
                      <a:pt x="-8220" y="7204"/>
                      <a:pt x="8487" y="10081"/>
                      <a:pt x="4559" y="0"/>
                    </a:cubicBezTo>
                    <a:cubicBezTo>
                      <a:pt x="13380" y="9365"/>
                      <a:pt x="-364" y="9365"/>
                      <a:pt x="5533" y="21600"/>
                    </a:cubicBezTo>
                  </a:path>
                </a:pathLst>
              </a:custGeom>
              <a:solidFill>
                <a:schemeClr val="accent3">
                  <a:lumOff val="44000"/>
                </a:schemeClr>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70" name="Shape"/>
              <p:cNvSpPr/>
              <p:nvPr/>
            </p:nvSpPr>
            <p:spPr>
              <a:xfrm>
                <a:off x="40754" y="135324"/>
                <a:ext cx="195761" cy="81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2"/>
                    </a:moveTo>
                    <a:cubicBezTo>
                      <a:pt x="599" y="8645"/>
                      <a:pt x="1797" y="15847"/>
                      <a:pt x="3298" y="21600"/>
                    </a:cubicBezTo>
                    <a:cubicBezTo>
                      <a:pt x="5402" y="18002"/>
                      <a:pt x="5402" y="18002"/>
                      <a:pt x="5402" y="18002"/>
                    </a:cubicBezTo>
                    <a:cubicBezTo>
                      <a:pt x="4202" y="12955"/>
                      <a:pt x="3002" y="6479"/>
                      <a:pt x="2698" y="1439"/>
                    </a:cubicBezTo>
                    <a:cubicBezTo>
                      <a:pt x="0" y="2162"/>
                      <a:pt x="0" y="2162"/>
                      <a:pt x="0" y="2162"/>
                    </a:cubicBezTo>
                    <a:moveTo>
                      <a:pt x="18598" y="0"/>
                    </a:moveTo>
                    <a:cubicBezTo>
                      <a:pt x="18299" y="4324"/>
                      <a:pt x="17696" y="8645"/>
                      <a:pt x="17097" y="12955"/>
                    </a:cubicBezTo>
                    <a:cubicBezTo>
                      <a:pt x="17696" y="13685"/>
                      <a:pt x="17996" y="14404"/>
                      <a:pt x="18598" y="14404"/>
                    </a:cubicBezTo>
                    <a:cubicBezTo>
                      <a:pt x="19498" y="14404"/>
                      <a:pt x="20396" y="13685"/>
                      <a:pt x="20696" y="12239"/>
                    </a:cubicBezTo>
                    <a:cubicBezTo>
                      <a:pt x="21293" y="10800"/>
                      <a:pt x="21600" y="9361"/>
                      <a:pt x="21600" y="7196"/>
                    </a:cubicBezTo>
                    <a:cubicBezTo>
                      <a:pt x="21600" y="5040"/>
                      <a:pt x="21293" y="3601"/>
                      <a:pt x="20696" y="2162"/>
                    </a:cubicBezTo>
                    <a:cubicBezTo>
                      <a:pt x="20396" y="723"/>
                      <a:pt x="19498" y="0"/>
                      <a:pt x="18598" y="0"/>
                    </a:cubicBezTo>
                    <a:cubicBezTo>
                      <a:pt x="18598" y="0"/>
                      <a:pt x="18598" y="0"/>
                      <a:pt x="18598" y="0"/>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sp>
        <p:nvSpPr>
          <p:cNvPr id="1373" name="矩形"/>
          <p:cNvSpPr txBox="1"/>
          <p:nvPr/>
        </p:nvSpPr>
        <p:spPr>
          <a:xfrm>
            <a:off x="506730" y="3855085"/>
            <a:ext cx="1786254" cy="5041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900">
                <a:solidFill>
                  <a:srgbClr val="3E3E3E"/>
                </a:solidFill>
                <a:latin typeface="微软雅黑"/>
                <a:ea typeface="微软雅黑"/>
                <a:cs typeface="微软雅黑"/>
                <a:sym typeface="微软雅黑"/>
              </a:defRPr>
            </a:lvl1pPr>
          </a:lstStyle>
          <a:p>
            <a:pPr/>
            <a:r>
              <a:t>从装修，应付检查， 配合验收，建立团队，面试员工的所有环节</a:t>
            </a:r>
          </a:p>
        </p:txBody>
      </p:sp>
      <p:sp>
        <p:nvSpPr>
          <p:cNvPr id="1374" name="矩形"/>
          <p:cNvSpPr txBox="1"/>
          <p:nvPr/>
        </p:nvSpPr>
        <p:spPr>
          <a:xfrm>
            <a:off x="1816735" y="2682875"/>
            <a:ext cx="1786255" cy="5041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900">
                <a:solidFill>
                  <a:srgbClr val="3E3E3E"/>
                </a:solidFill>
                <a:latin typeface="微软雅黑"/>
                <a:ea typeface="微软雅黑"/>
                <a:cs typeface="微软雅黑"/>
                <a:sym typeface="微软雅黑"/>
              </a:defRPr>
            </a:lvl1pPr>
          </a:lstStyle>
          <a:p>
            <a:pPr/>
            <a:r>
              <a:t>诊所选址并不能盲目，要进行具体的市场调研和测算</a:t>
            </a:r>
          </a:p>
        </p:txBody>
      </p:sp>
      <p:sp>
        <p:nvSpPr>
          <p:cNvPr id="1375" name="矩形"/>
          <p:cNvSpPr txBox="1"/>
          <p:nvPr/>
        </p:nvSpPr>
        <p:spPr>
          <a:xfrm>
            <a:off x="2988945" y="3855085"/>
            <a:ext cx="1786254" cy="9994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900">
                <a:solidFill>
                  <a:srgbClr val="3E3E3E"/>
                </a:solidFill>
                <a:latin typeface="微软雅黑"/>
                <a:ea typeface="微软雅黑"/>
                <a:cs typeface="微软雅黑"/>
                <a:sym typeface="微软雅黑"/>
              </a:defRPr>
            </a:lvl1pPr>
          </a:lstStyle>
          <a:p>
            <a:pPr/>
            <a:r>
              <a:t>医生资质，交通的便利程度，周围居住环境和商业区的成熟程度，服务内容和运营成本等等都是需要考虑的因素</a:t>
            </a:r>
          </a:p>
        </p:txBody>
      </p:sp>
      <p:sp>
        <p:nvSpPr>
          <p:cNvPr id="1376" name="矩形"/>
          <p:cNvSpPr txBox="1"/>
          <p:nvPr/>
        </p:nvSpPr>
        <p:spPr>
          <a:xfrm>
            <a:off x="5833744" y="3487420"/>
            <a:ext cx="1167764" cy="108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900">
                <a:solidFill>
                  <a:srgbClr val="3E3E3E"/>
                </a:solidFill>
                <a:latin typeface="微软雅黑"/>
                <a:ea typeface="微软雅黑"/>
                <a:cs typeface="微软雅黑"/>
                <a:sym typeface="微软雅黑"/>
              </a:defRPr>
            </a:lvl1pPr>
          </a:lstStyle>
          <a:p>
            <a:pPr/>
            <a:r>
              <a:t>我们拥有美国很多的诊所和私立医院管理者都是护士出身，作为从护理岗位成功转型为职业经理人的代表</a:t>
            </a:r>
          </a:p>
        </p:txBody>
      </p:sp>
      <p:sp>
        <p:nvSpPr>
          <p:cNvPr id="1377" name="矩形"/>
          <p:cNvSpPr txBox="1"/>
          <p:nvPr/>
        </p:nvSpPr>
        <p:spPr>
          <a:xfrm>
            <a:off x="4319902" y="2682875"/>
            <a:ext cx="1786254" cy="75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900">
                <a:solidFill>
                  <a:srgbClr val="3E3E3E"/>
                </a:solidFill>
                <a:latin typeface="微软雅黑"/>
                <a:ea typeface="微软雅黑"/>
                <a:cs typeface="微软雅黑"/>
                <a:sym typeface="微软雅黑"/>
              </a:defRPr>
            </a:lvl1pPr>
          </a:lstStyle>
          <a:p>
            <a:pPr/>
            <a:r>
              <a:t>服务形式和运营机制上，专科门诊、日间手术中心、综合诊疗中心</a:t>
            </a:r>
          </a:p>
        </p:txBody>
      </p:sp>
      <p:sp>
        <p:nvSpPr>
          <p:cNvPr id="1378" name="矩形"/>
          <p:cNvSpPr txBox="1"/>
          <p:nvPr/>
        </p:nvSpPr>
        <p:spPr>
          <a:xfrm>
            <a:off x="6824980" y="2682875"/>
            <a:ext cx="1786255" cy="1494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900">
                <a:solidFill>
                  <a:srgbClr val="3E3E3E"/>
                </a:solidFill>
                <a:latin typeface="微软雅黑"/>
                <a:ea typeface="微软雅黑"/>
                <a:cs typeface="微软雅黑"/>
                <a:sym typeface="微软雅黑"/>
              </a:defRPr>
            </a:lvl1pPr>
          </a:lstStyle>
          <a:p>
            <a:pPr/>
            <a:r>
              <a:t>我们的医疗团队都是拥有相关专业背景，至少5-8年以上工作经验，带过团队，理解商业经营道理，对财务目标有担当，不惧怕事无巨细日常琐碎的事情，能学习，肯付出。</a:t>
            </a:r>
          </a:p>
        </p:txBody>
      </p:sp>
      <p:sp>
        <p:nvSpPr>
          <p:cNvPr id="1379" name="矩形"/>
          <p:cNvSpPr txBox="1"/>
          <p:nvPr/>
        </p:nvSpPr>
        <p:spPr>
          <a:xfrm>
            <a:off x="3380899" y="252860"/>
            <a:ext cx="2370297"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02235E"/>
                </a:solidFill>
                <a:latin typeface="思源黑体 Medium"/>
                <a:ea typeface="思源黑体 Medium"/>
                <a:cs typeface="思源黑体 Medium"/>
                <a:sym typeface="思源黑体 Medium"/>
              </a:defRPr>
            </a:lvl1pPr>
          </a:lstStyle>
          <a:p>
            <a:pPr/>
            <a:r>
              <a:t>我们从选址到医院机构运营提供一系列支持</a:t>
            </a:r>
          </a:p>
        </p:txBody>
      </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372"/>
                                        </p:tgtEl>
                                        <p:attrNameLst>
                                          <p:attrName>style.visibility</p:attrName>
                                        </p:attrNameLst>
                                      </p:cBhvr>
                                      <p:to>
                                        <p:strVal val="visible"/>
                                      </p:to>
                                    </p:set>
                                    <p:animEffect filter="wipe(left)" transition="in">
                                      <p:cBhvr>
                                        <p:cTn id="7" dur="500"/>
                                        <p:tgtEl>
                                          <p:spTgt spid="137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373"/>
                                        </p:tgtEl>
                                        <p:attrNameLst>
                                          <p:attrName>style.visibility</p:attrName>
                                        </p:attrNameLst>
                                      </p:cBhvr>
                                      <p:to>
                                        <p:strVal val="visible"/>
                                      </p:to>
                                    </p:set>
                                    <p:animEffect filter="dissolve" transition="in">
                                      <p:cBhvr>
                                        <p:cTn id="11" dur="500"/>
                                        <p:tgtEl>
                                          <p:spTgt spid="1373"/>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374"/>
                                        </p:tgtEl>
                                        <p:attrNameLst>
                                          <p:attrName>style.visibility</p:attrName>
                                        </p:attrNameLst>
                                      </p:cBhvr>
                                      <p:to>
                                        <p:strVal val="visible"/>
                                      </p:to>
                                    </p:set>
                                    <p:animEffect filter="dissolve" transition="in">
                                      <p:cBhvr>
                                        <p:cTn id="15" dur="500"/>
                                        <p:tgtEl>
                                          <p:spTgt spid="1374"/>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375"/>
                                        </p:tgtEl>
                                        <p:attrNameLst>
                                          <p:attrName>style.visibility</p:attrName>
                                        </p:attrNameLst>
                                      </p:cBhvr>
                                      <p:to>
                                        <p:strVal val="visible"/>
                                      </p:to>
                                    </p:set>
                                    <p:animEffect filter="dissolve" transition="in">
                                      <p:cBhvr>
                                        <p:cTn id="19" dur="500"/>
                                        <p:tgtEl>
                                          <p:spTgt spid="1375"/>
                                        </p:tgtEl>
                                      </p:cBhvr>
                                    </p:animEffect>
                                  </p:childTnLst>
                                </p:cTn>
                              </p:par>
                            </p:childTnLst>
                          </p:cTn>
                        </p:par>
                        <p:par>
                          <p:cTn id="20" fill="hold">
                            <p:stCondLst>
                              <p:cond delay="2000"/>
                            </p:stCondLst>
                            <p:childTnLst>
                              <p:par>
                                <p:cTn id="21" presetClass="entr" nodeType="afterEffect" presetID="9" grpId="5" fill="hold">
                                  <p:stCondLst>
                                    <p:cond delay="0"/>
                                  </p:stCondLst>
                                  <p:iterate type="el" backwards="0">
                                    <p:tmAbs val="0"/>
                                  </p:iterate>
                                  <p:childTnLst>
                                    <p:set>
                                      <p:cBhvr>
                                        <p:cTn id="22" fill="hold"/>
                                        <p:tgtEl>
                                          <p:spTgt spid="1376"/>
                                        </p:tgtEl>
                                        <p:attrNameLst>
                                          <p:attrName>style.visibility</p:attrName>
                                        </p:attrNameLst>
                                      </p:cBhvr>
                                      <p:to>
                                        <p:strVal val="visible"/>
                                      </p:to>
                                    </p:set>
                                    <p:animEffect filter="dissolve" transition="in">
                                      <p:cBhvr>
                                        <p:cTn id="23" dur="500"/>
                                        <p:tgtEl>
                                          <p:spTgt spid="1376"/>
                                        </p:tgtEl>
                                      </p:cBhvr>
                                    </p:animEffect>
                                  </p:childTnLst>
                                </p:cTn>
                              </p:par>
                            </p:childTnLst>
                          </p:cTn>
                        </p:par>
                        <p:par>
                          <p:cTn id="24" fill="hold">
                            <p:stCondLst>
                              <p:cond delay="2500"/>
                            </p:stCondLst>
                            <p:childTnLst>
                              <p:par>
                                <p:cTn id="25" presetClass="entr" nodeType="afterEffect" presetID="9" grpId="6" fill="hold">
                                  <p:stCondLst>
                                    <p:cond delay="0"/>
                                  </p:stCondLst>
                                  <p:iterate type="el" backwards="0">
                                    <p:tmAbs val="0"/>
                                  </p:iterate>
                                  <p:childTnLst>
                                    <p:set>
                                      <p:cBhvr>
                                        <p:cTn id="26" fill="hold"/>
                                        <p:tgtEl>
                                          <p:spTgt spid="1377"/>
                                        </p:tgtEl>
                                        <p:attrNameLst>
                                          <p:attrName>style.visibility</p:attrName>
                                        </p:attrNameLst>
                                      </p:cBhvr>
                                      <p:to>
                                        <p:strVal val="visible"/>
                                      </p:to>
                                    </p:set>
                                    <p:animEffect filter="dissolve" transition="in">
                                      <p:cBhvr>
                                        <p:cTn id="27" dur="500"/>
                                        <p:tgtEl>
                                          <p:spTgt spid="1377"/>
                                        </p:tgtEl>
                                      </p:cBhvr>
                                    </p:animEffect>
                                  </p:childTnLst>
                                </p:cTn>
                              </p:par>
                            </p:childTnLst>
                          </p:cTn>
                        </p:par>
                        <p:par>
                          <p:cTn id="28" fill="hold">
                            <p:stCondLst>
                              <p:cond delay="3000"/>
                            </p:stCondLst>
                            <p:childTnLst>
                              <p:par>
                                <p:cTn id="29" presetClass="entr" nodeType="afterEffect" presetID="9" grpId="7" fill="hold">
                                  <p:stCondLst>
                                    <p:cond delay="0"/>
                                  </p:stCondLst>
                                  <p:iterate type="el" backwards="0">
                                    <p:tmAbs val="0"/>
                                  </p:iterate>
                                  <p:childTnLst>
                                    <p:set>
                                      <p:cBhvr>
                                        <p:cTn id="30" fill="hold"/>
                                        <p:tgtEl>
                                          <p:spTgt spid="1378"/>
                                        </p:tgtEl>
                                        <p:attrNameLst>
                                          <p:attrName>style.visibility</p:attrName>
                                        </p:attrNameLst>
                                      </p:cBhvr>
                                      <p:to>
                                        <p:strVal val="visible"/>
                                      </p:to>
                                    </p:set>
                                    <p:animEffect filter="dissolve" transition="in">
                                      <p:cBhvr>
                                        <p:cTn id="31" dur="500"/>
                                        <p:tgtEl>
                                          <p:spTgt spid="1378"/>
                                        </p:tgtEl>
                                      </p:cBhvr>
                                    </p:animEffect>
                                  </p:childTnLst>
                                </p:cTn>
                              </p:par>
                            </p:childTnLst>
                          </p:cTn>
                        </p:par>
                        <p:par>
                          <p:cTn id="32" fill="hold">
                            <p:stCondLst>
                              <p:cond delay="3500"/>
                            </p:stCondLst>
                            <p:childTnLst>
                              <p:par>
                                <p:cTn id="33" presetClass="entr" nodeType="afterEffect" presetID="9" grpId="8" fill="hold">
                                  <p:stCondLst>
                                    <p:cond delay="0"/>
                                  </p:stCondLst>
                                  <p:iterate type="el" backwards="0">
                                    <p:tmAbs val="0"/>
                                  </p:iterate>
                                  <p:childTnLst>
                                    <p:set>
                                      <p:cBhvr>
                                        <p:cTn id="34" fill="hold"/>
                                        <p:tgtEl>
                                          <p:spTgt spid="1379"/>
                                        </p:tgtEl>
                                        <p:attrNameLst>
                                          <p:attrName>style.visibility</p:attrName>
                                        </p:attrNameLst>
                                      </p:cBhvr>
                                      <p:to>
                                        <p:strVal val="visible"/>
                                      </p:to>
                                    </p:set>
                                    <p:animEffect filter="dissolve" transition="in">
                                      <p:cBhvr>
                                        <p:cTn id="35" dur="500"/>
                                        <p:tgtEl>
                                          <p:spTgt spid="1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4" grpId="3"/>
      <p:bldP build="whole" bldLvl="1" animBg="1" rev="0" advAuto="0" spid="1379" grpId="8"/>
      <p:bldP build="whole" bldLvl="1" animBg="1" rev="0" advAuto="0" spid="1372" grpId="1"/>
      <p:bldP build="whole" bldLvl="1" animBg="1" rev="0" advAuto="0" spid="1376" grpId="5"/>
      <p:bldP build="whole" bldLvl="1" animBg="1" rev="0" advAuto="0" spid="1373" grpId="2"/>
      <p:bldP build="whole" bldLvl="1" animBg="1" rev="0" advAuto="0" spid="1378" grpId="7"/>
      <p:bldP build="whole" bldLvl="1" animBg="1" rev="0" advAuto="0" spid="1377" grpId="6"/>
      <p:bldP build="whole" bldLvl="1" animBg="1" rev="0" advAuto="0" spid="1375"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383" name="矩形"/>
          <p:cNvSpPr txBox="1"/>
          <p:nvPr/>
        </p:nvSpPr>
        <p:spPr>
          <a:xfrm>
            <a:off x="3380899" y="252860"/>
            <a:ext cx="237029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02235E"/>
                </a:solidFill>
                <a:latin typeface="思源黑体 Medium"/>
                <a:ea typeface="思源黑体 Medium"/>
                <a:cs typeface="思源黑体 Medium"/>
                <a:sym typeface="思源黑体 Medium"/>
              </a:defRPr>
            </a:lvl1pPr>
          </a:lstStyle>
          <a:p>
            <a:pPr/>
            <a:r>
              <a:t>帮助医疗机构如何运营及建设</a:t>
            </a:r>
          </a:p>
        </p:txBody>
      </p:sp>
      <p:grpSp>
        <p:nvGrpSpPr>
          <p:cNvPr id="1413" name="组合"/>
          <p:cNvGrpSpPr/>
          <p:nvPr/>
        </p:nvGrpSpPr>
        <p:grpSpPr>
          <a:xfrm>
            <a:off x="1056002" y="950519"/>
            <a:ext cx="6915148" cy="1002669"/>
            <a:chOff x="0" y="0"/>
            <a:chExt cx="6915147" cy="1002667"/>
          </a:xfrm>
        </p:grpSpPr>
        <p:grpSp>
          <p:nvGrpSpPr>
            <p:cNvPr id="1386" name="组合"/>
            <p:cNvGrpSpPr/>
            <p:nvPr/>
          </p:nvGrpSpPr>
          <p:grpSpPr>
            <a:xfrm>
              <a:off x="0" y="109"/>
              <a:ext cx="1325719" cy="1002560"/>
              <a:chOff x="0" y="0"/>
              <a:chExt cx="1325717" cy="1002559"/>
            </a:xfrm>
          </p:grpSpPr>
          <p:sp>
            <p:nvSpPr>
              <p:cNvPr id="1384" name="曲线"/>
              <p:cNvSpPr/>
              <p:nvPr/>
            </p:nvSpPr>
            <p:spPr>
              <a:xfrm rot="16200000">
                <a:off x="161579" y="-161579"/>
                <a:ext cx="1002560" cy="13257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16762" y="0"/>
                      <a:pt x="21600" y="3656"/>
                      <a:pt x="21600" y="8164"/>
                    </a:cubicBezTo>
                    <a:cubicBezTo>
                      <a:pt x="21600" y="10984"/>
                      <a:pt x="19711" y="13469"/>
                      <a:pt x="16837" y="14935"/>
                    </a:cubicBezTo>
                    <a:lnTo>
                      <a:pt x="16815" y="14945"/>
                    </a:lnTo>
                    <a:lnTo>
                      <a:pt x="16815" y="17187"/>
                    </a:lnTo>
                    <a:lnTo>
                      <a:pt x="18421" y="17187"/>
                    </a:lnTo>
                    <a:lnTo>
                      <a:pt x="10799" y="21600"/>
                    </a:lnTo>
                    <a:lnTo>
                      <a:pt x="3174" y="17187"/>
                    </a:lnTo>
                    <a:lnTo>
                      <a:pt x="4783" y="17187"/>
                    </a:lnTo>
                    <a:lnTo>
                      <a:pt x="4783" y="14945"/>
                    </a:lnTo>
                    <a:lnTo>
                      <a:pt x="4761" y="14935"/>
                    </a:lnTo>
                    <a:cubicBezTo>
                      <a:pt x="1888" y="13469"/>
                      <a:pt x="0" y="10984"/>
                      <a:pt x="0" y="8164"/>
                    </a:cubicBezTo>
                    <a:cubicBezTo>
                      <a:pt x="0" y="4219"/>
                      <a:pt x="3700" y="923"/>
                      <a:pt x="8621" y="162"/>
                    </a:cubicBezTo>
                    <a:lnTo>
                      <a:pt x="8791" y="150"/>
                    </a:lnTo>
                    <a:cubicBezTo>
                      <a:pt x="9438" y="52"/>
                      <a:pt x="10109" y="0"/>
                      <a:pt x="10799" y="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85" name="椭圆"/>
              <p:cNvSpPr/>
              <p:nvPr/>
            </p:nvSpPr>
            <p:spPr>
              <a:xfrm>
                <a:off x="123483" y="118687"/>
                <a:ext cx="765116" cy="765191"/>
              </a:xfrm>
              <a:prstGeom prst="ellipse">
                <a:avLst/>
              </a:prstGeom>
              <a:gradFill flip="none" rotWithShape="1">
                <a:gsLst>
                  <a:gs pos="0">
                    <a:srgbClr val="D9D9DA"/>
                  </a:gs>
                  <a:gs pos="100000">
                    <a:schemeClr val="accent3">
                      <a:lumOff val="44000"/>
                    </a:schemeClr>
                  </a:gs>
                </a:gsLst>
                <a:lin ang="2700000" scaled="0"/>
              </a:gradFill>
              <a:ln w="28575" cap="flat">
                <a:solidFill>
                  <a:srgbClr val="ECECED"/>
                </a:solidFill>
                <a:prstDash val="solid"/>
                <a:miter lim="800000"/>
              </a:ln>
              <a:effectLst>
                <a:outerShdw sx="100000" sy="100000" kx="0" ky="0" algn="b" rotWithShape="0" blurRad="279400" dist="165100" dir="2700000">
                  <a:schemeClr val="accent4">
                    <a:lumOff val="-44000"/>
                    <a:alpha val="34509"/>
                  </a:schemeClr>
                </a:outerShdw>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389" name="组合"/>
            <p:cNvGrpSpPr/>
            <p:nvPr/>
          </p:nvGrpSpPr>
          <p:grpSpPr>
            <a:xfrm>
              <a:off x="1840952" y="0"/>
              <a:ext cx="1325866" cy="1002631"/>
              <a:chOff x="0" y="0"/>
              <a:chExt cx="1325864" cy="1002629"/>
            </a:xfrm>
          </p:grpSpPr>
          <p:sp>
            <p:nvSpPr>
              <p:cNvPr id="1387" name="曲线"/>
              <p:cNvSpPr/>
              <p:nvPr/>
            </p:nvSpPr>
            <p:spPr>
              <a:xfrm rot="16200000">
                <a:off x="161618" y="-161617"/>
                <a:ext cx="1002630" cy="13258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lnTo>
                      <a:pt x="10800" y="0"/>
                    </a:lnTo>
                    <a:cubicBezTo>
                      <a:pt x="16763" y="0"/>
                      <a:pt x="21600" y="3655"/>
                      <a:pt x="21600" y="8164"/>
                    </a:cubicBezTo>
                    <a:cubicBezTo>
                      <a:pt x="21600" y="10984"/>
                      <a:pt x="19710" y="13469"/>
                      <a:pt x="16836" y="14938"/>
                    </a:cubicBezTo>
                    <a:lnTo>
                      <a:pt x="16814" y="14947"/>
                    </a:lnTo>
                    <a:lnTo>
                      <a:pt x="16814" y="17189"/>
                    </a:lnTo>
                    <a:lnTo>
                      <a:pt x="18420" y="17189"/>
                    </a:lnTo>
                    <a:lnTo>
                      <a:pt x="10798" y="21600"/>
                    </a:lnTo>
                    <a:lnTo>
                      <a:pt x="3175" y="17189"/>
                    </a:lnTo>
                    <a:lnTo>
                      <a:pt x="4784" y="17189"/>
                    </a:lnTo>
                    <a:lnTo>
                      <a:pt x="4784" y="14947"/>
                    </a:lnTo>
                    <a:lnTo>
                      <a:pt x="4759" y="14938"/>
                    </a:lnTo>
                    <a:cubicBezTo>
                      <a:pt x="1886" y="13469"/>
                      <a:pt x="0" y="10984"/>
                      <a:pt x="0" y="8164"/>
                    </a:cubicBezTo>
                    <a:cubicBezTo>
                      <a:pt x="0" y="4219"/>
                      <a:pt x="3699" y="925"/>
                      <a:pt x="8620" y="163"/>
                    </a:cubicBezTo>
                    <a:lnTo>
                      <a:pt x="8790" y="149"/>
                    </a:lnTo>
                    <a:cubicBezTo>
                      <a:pt x="9440" y="51"/>
                      <a:pt x="10111" y="0"/>
                      <a:pt x="10798" y="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88" name="椭圆"/>
              <p:cNvSpPr/>
              <p:nvPr/>
            </p:nvSpPr>
            <p:spPr>
              <a:xfrm>
                <a:off x="123520" y="118793"/>
                <a:ext cx="765192" cy="765191"/>
              </a:xfrm>
              <a:prstGeom prst="ellipse">
                <a:avLst/>
              </a:prstGeom>
              <a:gradFill flip="none" rotWithShape="1">
                <a:gsLst>
                  <a:gs pos="0">
                    <a:srgbClr val="D9D9DA"/>
                  </a:gs>
                  <a:gs pos="100000">
                    <a:schemeClr val="accent3">
                      <a:lumOff val="44000"/>
                    </a:schemeClr>
                  </a:gs>
                </a:gsLst>
                <a:lin ang="2700000" scaled="0"/>
              </a:gradFill>
              <a:ln w="28575" cap="flat">
                <a:solidFill>
                  <a:srgbClr val="ECECED"/>
                </a:solidFill>
                <a:prstDash val="solid"/>
                <a:miter lim="800000"/>
              </a:ln>
              <a:effectLst>
                <a:outerShdw sx="100000" sy="100000" kx="0" ky="0" algn="b" rotWithShape="0" blurRad="279400" dist="165100" dir="2700000">
                  <a:schemeClr val="accent4">
                    <a:lumOff val="-44000"/>
                    <a:alpha val="34509"/>
                  </a:schemeClr>
                </a:outerShdw>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392" name="组合"/>
            <p:cNvGrpSpPr/>
            <p:nvPr/>
          </p:nvGrpSpPr>
          <p:grpSpPr>
            <a:xfrm>
              <a:off x="3681646" y="220"/>
              <a:ext cx="1325719" cy="1002337"/>
              <a:chOff x="0" y="0"/>
              <a:chExt cx="1325717" cy="1002336"/>
            </a:xfrm>
          </p:grpSpPr>
          <p:sp>
            <p:nvSpPr>
              <p:cNvPr id="1390" name="曲线"/>
              <p:cNvSpPr/>
              <p:nvPr/>
            </p:nvSpPr>
            <p:spPr>
              <a:xfrm rot="16200000">
                <a:off x="161690" y="-161691"/>
                <a:ext cx="1002337" cy="1325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16762" y="0"/>
                      <a:pt x="21600" y="3654"/>
                      <a:pt x="21600" y="8165"/>
                    </a:cubicBezTo>
                    <a:cubicBezTo>
                      <a:pt x="21600" y="10984"/>
                      <a:pt x="19711" y="13469"/>
                      <a:pt x="16835" y="14937"/>
                    </a:cubicBezTo>
                    <a:lnTo>
                      <a:pt x="16815" y="14946"/>
                    </a:lnTo>
                    <a:lnTo>
                      <a:pt x="16815" y="17187"/>
                    </a:lnTo>
                    <a:lnTo>
                      <a:pt x="18423" y="17187"/>
                    </a:lnTo>
                    <a:lnTo>
                      <a:pt x="10797" y="21600"/>
                    </a:lnTo>
                    <a:lnTo>
                      <a:pt x="3173" y="17187"/>
                    </a:lnTo>
                    <a:lnTo>
                      <a:pt x="4780" y="17187"/>
                    </a:lnTo>
                    <a:lnTo>
                      <a:pt x="4780" y="14946"/>
                    </a:lnTo>
                    <a:lnTo>
                      <a:pt x="4759" y="14937"/>
                    </a:lnTo>
                    <a:cubicBezTo>
                      <a:pt x="1886" y="13469"/>
                      <a:pt x="0" y="10984"/>
                      <a:pt x="0" y="8165"/>
                    </a:cubicBezTo>
                    <a:cubicBezTo>
                      <a:pt x="0" y="4219"/>
                      <a:pt x="3702" y="925"/>
                      <a:pt x="8622" y="162"/>
                    </a:cubicBezTo>
                    <a:lnTo>
                      <a:pt x="8788" y="150"/>
                    </a:lnTo>
                    <a:cubicBezTo>
                      <a:pt x="9440" y="52"/>
                      <a:pt x="10111" y="0"/>
                      <a:pt x="10797" y="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91" name="椭圆"/>
              <p:cNvSpPr/>
              <p:nvPr/>
            </p:nvSpPr>
            <p:spPr>
              <a:xfrm>
                <a:off x="123595" y="118573"/>
                <a:ext cx="765191" cy="765192"/>
              </a:xfrm>
              <a:prstGeom prst="ellipse">
                <a:avLst/>
              </a:prstGeom>
              <a:gradFill flip="none" rotWithShape="1">
                <a:gsLst>
                  <a:gs pos="0">
                    <a:srgbClr val="D9D9DA"/>
                  </a:gs>
                  <a:gs pos="100000">
                    <a:schemeClr val="accent3">
                      <a:lumOff val="44000"/>
                    </a:schemeClr>
                  </a:gs>
                </a:gsLst>
                <a:lin ang="2700000" scaled="0"/>
              </a:gradFill>
              <a:ln w="28575" cap="flat">
                <a:solidFill>
                  <a:srgbClr val="ECECED"/>
                </a:solidFill>
                <a:prstDash val="solid"/>
                <a:miter lim="800000"/>
              </a:ln>
              <a:effectLst>
                <a:outerShdw sx="100000" sy="100000" kx="0" ky="0" algn="b" rotWithShape="0" blurRad="279400" dist="165100" dir="2700000">
                  <a:schemeClr val="accent4">
                    <a:lumOff val="-44000"/>
                    <a:alpha val="34509"/>
                  </a:schemeClr>
                </a:outerShdw>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395" name="组合"/>
            <p:cNvGrpSpPr/>
            <p:nvPr/>
          </p:nvGrpSpPr>
          <p:grpSpPr>
            <a:xfrm>
              <a:off x="5523079" y="295"/>
              <a:ext cx="1326163" cy="1002337"/>
              <a:chOff x="0" y="0"/>
              <a:chExt cx="1326161" cy="1002336"/>
            </a:xfrm>
          </p:grpSpPr>
          <p:sp>
            <p:nvSpPr>
              <p:cNvPr id="1393" name="曲线"/>
              <p:cNvSpPr/>
              <p:nvPr/>
            </p:nvSpPr>
            <p:spPr>
              <a:xfrm rot="16200000">
                <a:off x="161913" y="-161914"/>
                <a:ext cx="1002336" cy="1326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16762" y="0"/>
                      <a:pt x="21600" y="3652"/>
                      <a:pt x="21600" y="8164"/>
                    </a:cubicBezTo>
                    <a:cubicBezTo>
                      <a:pt x="21600" y="10985"/>
                      <a:pt x="19711" y="13469"/>
                      <a:pt x="16835" y="14937"/>
                    </a:cubicBezTo>
                    <a:lnTo>
                      <a:pt x="16815" y="14947"/>
                    </a:lnTo>
                    <a:lnTo>
                      <a:pt x="16815" y="17188"/>
                    </a:lnTo>
                    <a:lnTo>
                      <a:pt x="18423" y="17188"/>
                    </a:lnTo>
                    <a:lnTo>
                      <a:pt x="10797" y="21600"/>
                    </a:lnTo>
                    <a:lnTo>
                      <a:pt x="3173" y="17188"/>
                    </a:lnTo>
                    <a:lnTo>
                      <a:pt x="4780" y="17188"/>
                    </a:lnTo>
                    <a:lnTo>
                      <a:pt x="4780" y="14947"/>
                    </a:lnTo>
                    <a:lnTo>
                      <a:pt x="4759" y="14937"/>
                    </a:lnTo>
                    <a:cubicBezTo>
                      <a:pt x="1886" y="13469"/>
                      <a:pt x="0" y="10985"/>
                      <a:pt x="0" y="8164"/>
                    </a:cubicBezTo>
                    <a:cubicBezTo>
                      <a:pt x="0" y="4219"/>
                      <a:pt x="3702" y="925"/>
                      <a:pt x="8622" y="162"/>
                    </a:cubicBezTo>
                    <a:lnTo>
                      <a:pt x="8788" y="152"/>
                    </a:lnTo>
                    <a:cubicBezTo>
                      <a:pt x="9440" y="50"/>
                      <a:pt x="10111" y="0"/>
                      <a:pt x="10797" y="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94" name="椭圆"/>
              <p:cNvSpPr/>
              <p:nvPr/>
            </p:nvSpPr>
            <p:spPr>
              <a:xfrm>
                <a:off x="123519" y="118497"/>
                <a:ext cx="765483" cy="765192"/>
              </a:xfrm>
              <a:prstGeom prst="ellipse">
                <a:avLst/>
              </a:prstGeom>
              <a:gradFill flip="none" rotWithShape="1">
                <a:gsLst>
                  <a:gs pos="0">
                    <a:srgbClr val="D9D9DA"/>
                  </a:gs>
                  <a:gs pos="100000">
                    <a:schemeClr val="accent3">
                      <a:lumOff val="44000"/>
                    </a:schemeClr>
                  </a:gs>
                </a:gsLst>
                <a:lin ang="2700000" scaled="0"/>
              </a:gradFill>
              <a:ln w="28575" cap="flat">
                <a:solidFill>
                  <a:srgbClr val="ECECED"/>
                </a:solidFill>
                <a:prstDash val="solid"/>
                <a:miter lim="800000"/>
              </a:ln>
              <a:effectLst>
                <a:outerShdw sx="100000" sy="100000" kx="0" ky="0" algn="b" rotWithShape="0" blurRad="279400" dist="165100" dir="2700000">
                  <a:schemeClr val="accent4">
                    <a:lumOff val="-44000"/>
                    <a:alpha val="34509"/>
                  </a:schemeClr>
                </a:outerShdw>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398" name="曲线"/>
            <p:cNvGrpSpPr/>
            <p:nvPr/>
          </p:nvGrpSpPr>
          <p:grpSpPr>
            <a:xfrm>
              <a:off x="367033" y="375381"/>
              <a:ext cx="278131" cy="252095"/>
              <a:chOff x="0" y="0"/>
              <a:chExt cx="278129" cy="252093"/>
            </a:xfrm>
          </p:grpSpPr>
          <p:sp>
            <p:nvSpPr>
              <p:cNvPr id="1396" name="Shape"/>
              <p:cNvSpPr/>
              <p:nvPr/>
            </p:nvSpPr>
            <p:spPr>
              <a:xfrm>
                <a:off x="0" y="-1"/>
                <a:ext cx="278130" cy="2520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0" y="0"/>
                    </a:moveTo>
                    <a:lnTo>
                      <a:pt x="20921" y="0"/>
                    </a:lnTo>
                    <a:cubicBezTo>
                      <a:pt x="21295" y="0"/>
                      <a:pt x="21600" y="331"/>
                      <a:pt x="21600" y="744"/>
                    </a:cubicBezTo>
                    <a:lnTo>
                      <a:pt x="21600" y="16697"/>
                    </a:lnTo>
                    <a:cubicBezTo>
                      <a:pt x="21600" y="17105"/>
                      <a:pt x="21295" y="17440"/>
                      <a:pt x="20921" y="17440"/>
                    </a:cubicBezTo>
                    <a:lnTo>
                      <a:pt x="11472" y="17440"/>
                    </a:lnTo>
                    <a:lnTo>
                      <a:pt x="11472" y="20111"/>
                    </a:lnTo>
                    <a:lnTo>
                      <a:pt x="16031" y="20111"/>
                    </a:lnTo>
                    <a:lnTo>
                      <a:pt x="16031" y="21600"/>
                    </a:lnTo>
                    <a:lnTo>
                      <a:pt x="5567" y="21600"/>
                    </a:lnTo>
                    <a:lnTo>
                      <a:pt x="5567" y="20111"/>
                    </a:lnTo>
                    <a:lnTo>
                      <a:pt x="10119" y="20111"/>
                    </a:lnTo>
                    <a:lnTo>
                      <a:pt x="10119" y="17440"/>
                    </a:lnTo>
                    <a:lnTo>
                      <a:pt x="670" y="17440"/>
                    </a:lnTo>
                    <a:cubicBezTo>
                      <a:pt x="300" y="17440"/>
                      <a:pt x="0" y="17105"/>
                      <a:pt x="0" y="16697"/>
                    </a:cubicBezTo>
                    <a:lnTo>
                      <a:pt x="0" y="744"/>
                    </a:lnTo>
                    <a:cubicBezTo>
                      <a:pt x="0" y="331"/>
                      <a:pt x="300" y="0"/>
                      <a:pt x="670" y="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97" name="Shape"/>
              <p:cNvSpPr/>
              <p:nvPr/>
            </p:nvSpPr>
            <p:spPr>
              <a:xfrm>
                <a:off x="17357" y="17389"/>
                <a:ext cx="243403" cy="168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1" y="9864"/>
                    </a:moveTo>
                    <a:lnTo>
                      <a:pt x="6559" y="9864"/>
                    </a:lnTo>
                    <a:lnTo>
                      <a:pt x="6559" y="18156"/>
                    </a:lnTo>
                    <a:lnTo>
                      <a:pt x="2701" y="18156"/>
                    </a:lnTo>
                    <a:moveTo>
                      <a:pt x="8869" y="3417"/>
                    </a:moveTo>
                    <a:lnTo>
                      <a:pt x="12729" y="3417"/>
                    </a:lnTo>
                    <a:lnTo>
                      <a:pt x="12729" y="18156"/>
                    </a:lnTo>
                    <a:lnTo>
                      <a:pt x="8869" y="18156"/>
                    </a:lnTo>
                    <a:moveTo>
                      <a:pt x="0" y="0"/>
                    </a:moveTo>
                    <a:lnTo>
                      <a:pt x="0" y="21600"/>
                    </a:lnTo>
                    <a:lnTo>
                      <a:pt x="21600" y="21600"/>
                    </a:lnTo>
                    <a:lnTo>
                      <a:pt x="21600" y="0"/>
                    </a:lnTo>
                    <a:moveTo>
                      <a:pt x="15041" y="12625"/>
                    </a:moveTo>
                    <a:lnTo>
                      <a:pt x="18898" y="12625"/>
                    </a:lnTo>
                    <a:lnTo>
                      <a:pt x="18898" y="18156"/>
                    </a:lnTo>
                    <a:lnTo>
                      <a:pt x="15041" y="18156"/>
                    </a:lnTo>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02" name="曲线"/>
            <p:cNvGrpSpPr/>
            <p:nvPr/>
          </p:nvGrpSpPr>
          <p:grpSpPr>
            <a:xfrm>
              <a:off x="2219962" y="362046"/>
              <a:ext cx="254000" cy="278130"/>
              <a:chOff x="0" y="0"/>
              <a:chExt cx="253998" cy="278128"/>
            </a:xfrm>
          </p:grpSpPr>
          <p:sp>
            <p:nvSpPr>
              <p:cNvPr id="1399" name="Line"/>
              <p:cNvSpPr/>
              <p:nvPr/>
            </p:nvSpPr>
            <p:spPr>
              <a:xfrm>
                <a:off x="0" y="197999"/>
                <a:ext cx="253999" cy="801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35" y="0"/>
                    </a:moveTo>
                    <a:lnTo>
                      <a:pt x="7655" y="0"/>
                    </a:lnTo>
                    <a:cubicBezTo>
                      <a:pt x="7860" y="864"/>
                      <a:pt x="8061" y="1944"/>
                      <a:pt x="8270" y="3023"/>
                    </a:cubicBezTo>
                    <a:lnTo>
                      <a:pt x="5944" y="3023"/>
                    </a:lnTo>
                    <a:lnTo>
                      <a:pt x="2050" y="18351"/>
                    </a:lnTo>
                    <a:lnTo>
                      <a:pt x="19547" y="18351"/>
                    </a:lnTo>
                    <a:lnTo>
                      <a:pt x="15652" y="3023"/>
                    </a:lnTo>
                    <a:lnTo>
                      <a:pt x="13397" y="3023"/>
                    </a:lnTo>
                    <a:cubicBezTo>
                      <a:pt x="13534" y="1944"/>
                      <a:pt x="13735" y="864"/>
                      <a:pt x="13944" y="0"/>
                    </a:cubicBezTo>
                    <a:lnTo>
                      <a:pt x="16131" y="0"/>
                    </a:lnTo>
                    <a:lnTo>
                      <a:pt x="21600" y="21600"/>
                    </a:lnTo>
                    <a:lnTo>
                      <a:pt x="0" y="21600"/>
                    </a:ln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00" name="Shape"/>
              <p:cNvSpPr/>
              <p:nvPr/>
            </p:nvSpPr>
            <p:spPr>
              <a:xfrm>
                <a:off x="47307" y="0"/>
                <a:ext cx="159197" cy="2380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cubicBezTo>
                      <a:pt x="16801" y="0"/>
                      <a:pt x="21600" y="3195"/>
                      <a:pt x="21600" y="7198"/>
                    </a:cubicBezTo>
                    <a:cubicBezTo>
                      <a:pt x="21600" y="11125"/>
                      <a:pt x="10802" y="21600"/>
                      <a:pt x="10802" y="21600"/>
                    </a:cubicBezTo>
                    <a:cubicBezTo>
                      <a:pt x="10802" y="21600"/>
                      <a:pt x="0" y="11125"/>
                      <a:pt x="0" y="7198"/>
                    </a:cubicBezTo>
                    <a:cubicBezTo>
                      <a:pt x="0" y="3195"/>
                      <a:pt x="4913" y="0"/>
                      <a:pt x="10802" y="0"/>
                    </a:cubicBezTo>
                    <a:close/>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01" name="Shape"/>
              <p:cNvSpPr/>
              <p:nvPr/>
            </p:nvSpPr>
            <p:spPr>
              <a:xfrm>
                <a:off x="87488" y="39272"/>
                <a:ext cx="79623" cy="793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96" y="0"/>
                    </a:moveTo>
                    <a:cubicBezTo>
                      <a:pt x="4811" y="0"/>
                      <a:pt x="0" y="5008"/>
                      <a:pt x="0" y="10903"/>
                    </a:cubicBezTo>
                    <a:cubicBezTo>
                      <a:pt x="0" y="16798"/>
                      <a:pt x="4811" y="21600"/>
                      <a:pt x="10696" y="21600"/>
                    </a:cubicBezTo>
                    <a:cubicBezTo>
                      <a:pt x="16799" y="21600"/>
                      <a:pt x="21600" y="16798"/>
                      <a:pt x="21600" y="10903"/>
                    </a:cubicBezTo>
                    <a:cubicBezTo>
                      <a:pt x="21600" y="5008"/>
                      <a:pt x="16799" y="0"/>
                      <a:pt x="10696" y="0"/>
                    </a:cubicBezTo>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05" name="曲线"/>
            <p:cNvGrpSpPr/>
            <p:nvPr/>
          </p:nvGrpSpPr>
          <p:grpSpPr>
            <a:xfrm>
              <a:off x="4048763" y="372206"/>
              <a:ext cx="278130" cy="254634"/>
              <a:chOff x="0" y="0"/>
              <a:chExt cx="278128" cy="254632"/>
            </a:xfrm>
          </p:grpSpPr>
          <p:sp>
            <p:nvSpPr>
              <p:cNvPr id="1403" name="Shape"/>
              <p:cNvSpPr/>
              <p:nvPr/>
            </p:nvSpPr>
            <p:spPr>
              <a:xfrm>
                <a:off x="0" y="0"/>
                <a:ext cx="278129" cy="254633"/>
              </a:xfrm>
              <a:custGeom>
                <a:avLst/>
                <a:gdLst/>
                <a:ahLst/>
                <a:cxnLst>
                  <a:cxn ang="0">
                    <a:pos x="wd2" y="hd2"/>
                  </a:cxn>
                  <a:cxn ang="5400000">
                    <a:pos x="wd2" y="hd2"/>
                  </a:cxn>
                  <a:cxn ang="10800000">
                    <a:pos x="wd2" y="hd2"/>
                  </a:cxn>
                  <a:cxn ang="16200000">
                    <a:pos x="wd2" y="hd2"/>
                  </a:cxn>
                </a:cxnLst>
                <a:rect l="0" t="0" r="r" b="b"/>
                <a:pathLst>
                  <a:path w="21600" h="21334" fill="norm" stroke="1" extrusionOk="0">
                    <a:moveTo>
                      <a:pt x="17097" y="0"/>
                    </a:moveTo>
                    <a:lnTo>
                      <a:pt x="4498" y="0"/>
                    </a:lnTo>
                    <a:cubicBezTo>
                      <a:pt x="2015" y="0"/>
                      <a:pt x="0" y="2169"/>
                      <a:pt x="0" y="4846"/>
                    </a:cubicBezTo>
                    <a:lnTo>
                      <a:pt x="0" y="12602"/>
                    </a:lnTo>
                    <a:cubicBezTo>
                      <a:pt x="0" y="15281"/>
                      <a:pt x="2015" y="17453"/>
                      <a:pt x="4498" y="17453"/>
                    </a:cubicBezTo>
                    <a:lnTo>
                      <a:pt x="7201" y="17453"/>
                    </a:lnTo>
                    <a:cubicBezTo>
                      <a:pt x="7696" y="17453"/>
                      <a:pt x="8099" y="17019"/>
                      <a:pt x="8099" y="16486"/>
                    </a:cubicBezTo>
                    <a:cubicBezTo>
                      <a:pt x="8099" y="15948"/>
                      <a:pt x="7696" y="15512"/>
                      <a:pt x="7201" y="15512"/>
                    </a:cubicBezTo>
                    <a:lnTo>
                      <a:pt x="4498" y="15512"/>
                    </a:lnTo>
                    <a:cubicBezTo>
                      <a:pt x="3006" y="15512"/>
                      <a:pt x="1798" y="14210"/>
                      <a:pt x="1798" y="12602"/>
                    </a:cubicBezTo>
                    <a:lnTo>
                      <a:pt x="1798" y="4846"/>
                    </a:lnTo>
                    <a:cubicBezTo>
                      <a:pt x="1798" y="3240"/>
                      <a:pt x="3006" y="1938"/>
                      <a:pt x="4498" y="1938"/>
                    </a:cubicBezTo>
                    <a:lnTo>
                      <a:pt x="17097" y="1938"/>
                    </a:lnTo>
                    <a:cubicBezTo>
                      <a:pt x="18589" y="1938"/>
                      <a:pt x="19798" y="3240"/>
                      <a:pt x="19798" y="4846"/>
                    </a:cubicBezTo>
                    <a:lnTo>
                      <a:pt x="19798" y="12602"/>
                    </a:lnTo>
                    <a:cubicBezTo>
                      <a:pt x="19798" y="14210"/>
                      <a:pt x="18589" y="15512"/>
                      <a:pt x="17097" y="15512"/>
                    </a:cubicBezTo>
                    <a:lnTo>
                      <a:pt x="17097" y="12602"/>
                    </a:lnTo>
                    <a:cubicBezTo>
                      <a:pt x="17097" y="11832"/>
                      <a:pt x="16297" y="11367"/>
                      <a:pt x="15698" y="11797"/>
                    </a:cubicBezTo>
                    <a:lnTo>
                      <a:pt x="10300" y="15677"/>
                    </a:lnTo>
                    <a:cubicBezTo>
                      <a:pt x="9766" y="16063"/>
                      <a:pt x="9766" y="16906"/>
                      <a:pt x="10300" y="17289"/>
                    </a:cubicBezTo>
                    <a:lnTo>
                      <a:pt x="15698" y="21168"/>
                    </a:lnTo>
                    <a:cubicBezTo>
                      <a:pt x="16297" y="21600"/>
                      <a:pt x="17097" y="21138"/>
                      <a:pt x="17097" y="20363"/>
                    </a:cubicBezTo>
                    <a:lnTo>
                      <a:pt x="17097" y="17453"/>
                    </a:lnTo>
                    <a:cubicBezTo>
                      <a:pt x="19584" y="17453"/>
                      <a:pt x="21600" y="15281"/>
                      <a:pt x="21600" y="12602"/>
                    </a:cubicBezTo>
                    <a:lnTo>
                      <a:pt x="21600" y="4846"/>
                    </a:lnTo>
                    <a:cubicBezTo>
                      <a:pt x="21600" y="2169"/>
                      <a:pt x="19584" y="0"/>
                      <a:pt x="17097" y="0"/>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04" name="Triangle"/>
              <p:cNvSpPr/>
              <p:nvPr/>
            </p:nvSpPr>
            <p:spPr>
              <a:xfrm>
                <a:off x="159937" y="172062"/>
                <a:ext cx="37072" cy="493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0818"/>
                    </a:lnTo>
                    <a:lnTo>
                      <a:pt x="21600" y="0"/>
                    </a:lnTo>
                    <a:lnTo>
                      <a:pt x="21600" y="21600"/>
                    </a:ln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grpSp>
          <p:nvGrpSpPr>
            <p:cNvPr id="1408" name="曲线"/>
            <p:cNvGrpSpPr/>
            <p:nvPr/>
          </p:nvGrpSpPr>
          <p:grpSpPr>
            <a:xfrm>
              <a:off x="5894072" y="362047"/>
              <a:ext cx="269240" cy="278129"/>
              <a:chOff x="0" y="0"/>
              <a:chExt cx="269238" cy="278128"/>
            </a:xfrm>
          </p:grpSpPr>
          <p:sp>
            <p:nvSpPr>
              <p:cNvPr id="1406" name="Shape"/>
              <p:cNvSpPr/>
              <p:nvPr/>
            </p:nvSpPr>
            <p:spPr>
              <a:xfrm>
                <a:off x="0" y="0"/>
                <a:ext cx="269239" cy="2781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58"/>
                    </a:moveTo>
                    <a:cubicBezTo>
                      <a:pt x="21600" y="561"/>
                      <a:pt x="21541" y="365"/>
                      <a:pt x="21394" y="220"/>
                    </a:cubicBezTo>
                    <a:cubicBezTo>
                      <a:pt x="21251" y="84"/>
                      <a:pt x="21047" y="0"/>
                      <a:pt x="20840" y="0"/>
                    </a:cubicBezTo>
                    <a:lnTo>
                      <a:pt x="17413" y="0"/>
                    </a:lnTo>
                    <a:cubicBezTo>
                      <a:pt x="17322" y="0"/>
                      <a:pt x="17268" y="0"/>
                      <a:pt x="17179" y="28"/>
                    </a:cubicBezTo>
                    <a:lnTo>
                      <a:pt x="16540" y="28"/>
                    </a:lnTo>
                    <a:cubicBezTo>
                      <a:pt x="16425" y="28"/>
                      <a:pt x="16277" y="28"/>
                      <a:pt x="16130" y="56"/>
                    </a:cubicBezTo>
                    <a:lnTo>
                      <a:pt x="5345" y="56"/>
                    </a:lnTo>
                    <a:cubicBezTo>
                      <a:pt x="5201" y="28"/>
                      <a:pt x="5087" y="28"/>
                      <a:pt x="4971" y="28"/>
                    </a:cubicBezTo>
                    <a:lnTo>
                      <a:pt x="4417" y="28"/>
                    </a:lnTo>
                    <a:cubicBezTo>
                      <a:pt x="4331" y="0"/>
                      <a:pt x="4273" y="0"/>
                      <a:pt x="4183" y="0"/>
                    </a:cubicBezTo>
                    <a:lnTo>
                      <a:pt x="755" y="0"/>
                    </a:lnTo>
                    <a:cubicBezTo>
                      <a:pt x="549" y="0"/>
                      <a:pt x="376" y="84"/>
                      <a:pt x="232" y="220"/>
                    </a:cubicBezTo>
                    <a:cubicBezTo>
                      <a:pt x="58" y="365"/>
                      <a:pt x="0" y="561"/>
                      <a:pt x="0" y="758"/>
                    </a:cubicBezTo>
                    <a:cubicBezTo>
                      <a:pt x="0" y="1010"/>
                      <a:pt x="87" y="6711"/>
                      <a:pt x="3427" y="7471"/>
                    </a:cubicBezTo>
                    <a:lnTo>
                      <a:pt x="3427" y="7499"/>
                    </a:lnTo>
                    <a:cubicBezTo>
                      <a:pt x="3427" y="7527"/>
                      <a:pt x="3427" y="7554"/>
                      <a:pt x="3427" y="7579"/>
                    </a:cubicBezTo>
                    <a:cubicBezTo>
                      <a:pt x="3575" y="11065"/>
                      <a:pt x="6393" y="13959"/>
                      <a:pt x="9941" y="14353"/>
                    </a:cubicBezTo>
                    <a:lnTo>
                      <a:pt x="9941" y="20025"/>
                    </a:lnTo>
                    <a:lnTo>
                      <a:pt x="7032" y="20025"/>
                    </a:lnTo>
                    <a:cubicBezTo>
                      <a:pt x="6802" y="20025"/>
                      <a:pt x="6628" y="20194"/>
                      <a:pt x="6628" y="20420"/>
                    </a:cubicBezTo>
                    <a:lnTo>
                      <a:pt x="6628" y="21233"/>
                    </a:lnTo>
                    <a:cubicBezTo>
                      <a:pt x="6628" y="21431"/>
                      <a:pt x="6802" y="21600"/>
                      <a:pt x="7032" y="21600"/>
                    </a:cubicBezTo>
                    <a:lnTo>
                      <a:pt x="14476" y="21600"/>
                    </a:lnTo>
                    <a:cubicBezTo>
                      <a:pt x="14681" y="21600"/>
                      <a:pt x="14851" y="21431"/>
                      <a:pt x="14851" y="21233"/>
                    </a:cubicBezTo>
                    <a:lnTo>
                      <a:pt x="14851" y="20420"/>
                    </a:lnTo>
                    <a:cubicBezTo>
                      <a:pt x="14851" y="20194"/>
                      <a:pt x="14681" y="20025"/>
                      <a:pt x="14476" y="20025"/>
                    </a:cubicBezTo>
                    <a:lnTo>
                      <a:pt x="11570" y="20025"/>
                    </a:lnTo>
                    <a:lnTo>
                      <a:pt x="11570" y="14353"/>
                    </a:lnTo>
                    <a:cubicBezTo>
                      <a:pt x="15084" y="13988"/>
                      <a:pt x="17789" y="11263"/>
                      <a:pt x="18053" y="7836"/>
                    </a:cubicBezTo>
                    <a:cubicBezTo>
                      <a:pt x="18079" y="7780"/>
                      <a:pt x="18110" y="7696"/>
                      <a:pt x="18110" y="7610"/>
                    </a:cubicBezTo>
                    <a:lnTo>
                      <a:pt x="18110" y="7471"/>
                    </a:lnTo>
                    <a:cubicBezTo>
                      <a:pt x="21508" y="6797"/>
                      <a:pt x="21600" y="1010"/>
                      <a:pt x="21600" y="758"/>
                    </a:cubicBezTo>
                  </a:path>
                </a:pathLst>
              </a:custGeom>
              <a:solidFill>
                <a:srgbClr val="02235E"/>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407" name="Shape"/>
              <p:cNvSpPr/>
              <p:nvPr/>
            </p:nvSpPr>
            <p:spPr>
              <a:xfrm>
                <a:off x="19893" y="19159"/>
                <a:ext cx="229415" cy="146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0" y="21600"/>
                    </a:moveTo>
                    <a:cubicBezTo>
                      <a:pt x="7062" y="21600"/>
                      <a:pt x="4063" y="16889"/>
                      <a:pt x="4063" y="11122"/>
                    </a:cubicBezTo>
                    <a:lnTo>
                      <a:pt x="4063" y="261"/>
                    </a:lnTo>
                    <a:lnTo>
                      <a:pt x="17437" y="261"/>
                    </a:lnTo>
                    <a:lnTo>
                      <a:pt x="17437" y="11122"/>
                    </a:lnTo>
                    <a:cubicBezTo>
                      <a:pt x="17437" y="16889"/>
                      <a:pt x="14435" y="21600"/>
                      <a:pt x="10750" y="21600"/>
                    </a:cubicBezTo>
                    <a:moveTo>
                      <a:pt x="2149" y="8337"/>
                    </a:moveTo>
                    <a:cubicBezTo>
                      <a:pt x="616" y="7005"/>
                      <a:pt x="135" y="2406"/>
                      <a:pt x="0" y="0"/>
                    </a:cubicBezTo>
                    <a:lnTo>
                      <a:pt x="2149" y="0"/>
                    </a:lnTo>
                    <a:lnTo>
                      <a:pt x="2149" y="8337"/>
                    </a:lnTo>
                    <a:moveTo>
                      <a:pt x="19484" y="8337"/>
                    </a:moveTo>
                    <a:lnTo>
                      <a:pt x="19484" y="0"/>
                    </a:lnTo>
                    <a:lnTo>
                      <a:pt x="21600" y="0"/>
                    </a:lnTo>
                    <a:cubicBezTo>
                      <a:pt x="21463" y="2406"/>
                      <a:pt x="20985" y="7005"/>
                      <a:pt x="19484" y="8337"/>
                    </a:cubicBezTo>
                    <a:close/>
                  </a:path>
                </a:pathLst>
              </a:custGeom>
              <a:no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sp>
          <p:nvSpPr>
            <p:cNvPr id="1409" name="矩形"/>
            <p:cNvSpPr txBox="1"/>
            <p:nvPr/>
          </p:nvSpPr>
          <p:spPr>
            <a:xfrm>
              <a:off x="919483" y="326485"/>
              <a:ext cx="47307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1300">
                  <a:solidFill>
                    <a:schemeClr val="accent3">
                      <a:lumOff val="44000"/>
                    </a:schemeClr>
                  </a:solidFill>
                  <a:latin typeface="思源黑体 Medium"/>
                  <a:ea typeface="思源黑体 Medium"/>
                  <a:cs typeface="思源黑体 Medium"/>
                  <a:sym typeface="思源黑体 Medium"/>
                </a:defRPr>
              </a:lvl1pPr>
            </a:lstStyle>
            <a:p>
              <a:pPr/>
              <a:r>
                <a:t>01</a:t>
              </a:r>
            </a:p>
          </p:txBody>
        </p:sp>
        <p:sp>
          <p:nvSpPr>
            <p:cNvPr id="1410" name="矩形"/>
            <p:cNvSpPr txBox="1"/>
            <p:nvPr/>
          </p:nvSpPr>
          <p:spPr>
            <a:xfrm>
              <a:off x="2759077" y="326485"/>
              <a:ext cx="47307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1300">
                  <a:solidFill>
                    <a:schemeClr val="accent3">
                      <a:lumOff val="44000"/>
                    </a:schemeClr>
                  </a:solidFill>
                  <a:latin typeface="思源黑体 Medium"/>
                  <a:ea typeface="思源黑体 Medium"/>
                  <a:cs typeface="思源黑体 Medium"/>
                  <a:sym typeface="思源黑体 Medium"/>
                </a:defRPr>
              </a:lvl1pPr>
            </a:lstStyle>
            <a:p>
              <a:pPr/>
              <a:r>
                <a:t>02</a:t>
              </a:r>
            </a:p>
          </p:txBody>
        </p:sp>
        <p:sp>
          <p:nvSpPr>
            <p:cNvPr id="1411" name="矩形"/>
            <p:cNvSpPr txBox="1"/>
            <p:nvPr/>
          </p:nvSpPr>
          <p:spPr>
            <a:xfrm>
              <a:off x="4601212" y="326485"/>
              <a:ext cx="473075"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1300">
                  <a:solidFill>
                    <a:schemeClr val="accent3">
                      <a:lumOff val="44000"/>
                    </a:schemeClr>
                  </a:solidFill>
                  <a:latin typeface="思源黑体 Medium"/>
                  <a:ea typeface="思源黑体 Medium"/>
                  <a:cs typeface="思源黑体 Medium"/>
                  <a:sym typeface="思源黑体 Medium"/>
                </a:defRPr>
              </a:lvl1pPr>
            </a:lstStyle>
            <a:p>
              <a:pPr/>
              <a:r>
                <a:t>03</a:t>
              </a:r>
            </a:p>
          </p:txBody>
        </p:sp>
        <p:sp>
          <p:nvSpPr>
            <p:cNvPr id="1412" name="矩形"/>
            <p:cNvSpPr txBox="1"/>
            <p:nvPr/>
          </p:nvSpPr>
          <p:spPr>
            <a:xfrm>
              <a:off x="6442077" y="326485"/>
              <a:ext cx="473071"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1300">
                  <a:solidFill>
                    <a:schemeClr val="accent3">
                      <a:lumOff val="44000"/>
                    </a:schemeClr>
                  </a:solidFill>
                  <a:latin typeface="思源黑体 Medium"/>
                  <a:ea typeface="思源黑体 Medium"/>
                  <a:cs typeface="思源黑体 Medium"/>
                  <a:sym typeface="思源黑体 Medium"/>
                </a:defRPr>
              </a:lvl1pPr>
            </a:lstStyle>
            <a:p>
              <a:pPr/>
              <a:r>
                <a:t>04</a:t>
              </a:r>
            </a:p>
          </p:txBody>
        </p:sp>
      </p:grpSp>
      <p:grpSp>
        <p:nvGrpSpPr>
          <p:cNvPr id="1416" name="组合"/>
          <p:cNvGrpSpPr/>
          <p:nvPr/>
        </p:nvGrpSpPr>
        <p:grpSpPr>
          <a:xfrm>
            <a:off x="457839" y="2786395"/>
            <a:ext cx="1786254" cy="1792605"/>
            <a:chOff x="0" y="0"/>
            <a:chExt cx="1786252" cy="1792604"/>
          </a:xfrm>
        </p:grpSpPr>
        <p:sp>
          <p:nvSpPr>
            <p:cNvPr id="1414" name="矩形"/>
            <p:cNvSpPr txBox="1"/>
            <p:nvPr/>
          </p:nvSpPr>
          <p:spPr>
            <a:xfrm>
              <a:off x="309244" y="0"/>
              <a:ext cx="1167765"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600">
                  <a:solidFill>
                    <a:srgbClr val="404040"/>
                  </a:solidFill>
                  <a:latin typeface="思源黑体 Medium"/>
                  <a:ea typeface="思源黑体 Medium"/>
                  <a:cs typeface="思源黑体 Medium"/>
                  <a:sym typeface="思源黑体 Medium"/>
                </a:defRPr>
              </a:lvl1pPr>
            </a:lstStyle>
            <a:p>
              <a:pPr/>
              <a:r>
                <a:t>市场分析</a:t>
              </a:r>
            </a:p>
          </p:txBody>
        </p:sp>
        <p:sp>
          <p:nvSpPr>
            <p:cNvPr id="1415" name="矩形"/>
            <p:cNvSpPr txBox="1"/>
            <p:nvPr/>
          </p:nvSpPr>
          <p:spPr>
            <a:xfrm>
              <a:off x="0" y="367664"/>
              <a:ext cx="1786253" cy="1424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600"/>
                </a:spcBef>
                <a:defRPr sz="1000">
                  <a:solidFill>
                    <a:srgbClr val="1A1A1A"/>
                  </a:solidFill>
                  <a:latin typeface="-apple-system"/>
                  <a:ea typeface="-apple-system"/>
                  <a:cs typeface="-apple-system"/>
                  <a:sym typeface="-apple-system"/>
                </a:defRPr>
              </a:pPr>
            </a:p>
            <a:p>
              <a:pPr algn="ctr">
                <a:lnSpc>
                  <a:spcPct val="150000"/>
                </a:lnSpc>
                <a:defRPr sz="1000">
                  <a:solidFill>
                    <a:srgbClr val="1A1A1A"/>
                  </a:solidFill>
                  <a:latin typeface="-apple-system"/>
                  <a:ea typeface="-apple-system"/>
                  <a:cs typeface="-apple-system"/>
                  <a:sym typeface="-apple-system"/>
                </a:defRPr>
              </a:pPr>
              <a:r>
                <a:rPr>
                  <a:latin typeface="宋体"/>
                  <a:ea typeface="宋体"/>
                  <a:cs typeface="宋体"/>
                  <a:sym typeface="宋体"/>
                </a:rPr>
                <a:t>市场分析可以清晰的了解行业环境和趋势，寻找市场缝隙，精准定位。更是实施营销战略的基础。</a:t>
              </a:r>
            </a:p>
          </p:txBody>
        </p:sp>
      </p:grpSp>
      <p:sp>
        <p:nvSpPr>
          <p:cNvPr id="1417" name="矩形"/>
          <p:cNvSpPr txBox="1"/>
          <p:nvPr/>
        </p:nvSpPr>
        <p:spPr>
          <a:xfrm>
            <a:off x="4806770" y="2516465"/>
            <a:ext cx="1462026" cy="2626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sz="1400">
                <a:solidFill>
                  <a:srgbClr val="191919"/>
                </a:solidFill>
                <a:latin typeface="PingFang SC Semibold"/>
                <a:ea typeface="PingFang SC Semibold"/>
                <a:cs typeface="PingFang SC Semibold"/>
                <a:sym typeface="PingFang SC Semibold"/>
              </a:defRPr>
            </a:pPr>
            <a:r>
              <a:rPr>
                <a:latin typeface="宋体"/>
                <a:ea typeface="宋体"/>
                <a:cs typeface="宋体"/>
                <a:sym typeface="宋体"/>
              </a:rPr>
              <a:t>医院品牌运营及渠道建设</a:t>
            </a:r>
            <a:endParaRPr b="1">
              <a:latin typeface="-apple-system"/>
              <a:ea typeface="-apple-system"/>
              <a:cs typeface="-apple-system"/>
              <a:sym typeface="-apple-system"/>
            </a:endParaRPr>
          </a:p>
          <a:p>
            <a:pPr>
              <a:spcBef>
                <a:spcPts val="1600"/>
              </a:spcBef>
              <a:defRPr sz="900">
                <a:latin typeface="PingFang SC Regular"/>
                <a:ea typeface="PingFang SC Regular"/>
                <a:cs typeface="PingFang SC Regular"/>
                <a:sym typeface="PingFang SC Regular"/>
              </a:defRPr>
            </a:pPr>
            <a:r>
              <a:rPr>
                <a:latin typeface="宋体"/>
                <a:ea typeface="宋体"/>
                <a:cs typeface="宋体"/>
                <a:sym typeface="宋体"/>
              </a:rPr>
              <a:t>医院的运营管理最终是三个层面的问题，一个是医生的问题，二是患者的问题，三是医疗流程的问题。</a:t>
            </a:r>
            <a:r>
              <a:rPr>
                <a:latin typeface="宋体"/>
                <a:ea typeface="宋体"/>
                <a:cs typeface="宋体"/>
                <a:sym typeface="宋体"/>
              </a:rPr>
              <a:t>我们将提供美国各大资深医疗机构管理人员及技术人员的支持并担任本地医疗机构重要职务给予帮助。</a:t>
            </a:r>
            <a:endParaRPr>
              <a:latin typeface="Times New Roman"/>
              <a:ea typeface="Times New Roman"/>
              <a:cs typeface="Times New Roman"/>
              <a:sym typeface="Times New Roman"/>
            </a:endParaRPr>
          </a:p>
          <a:p>
            <a:pPr>
              <a:spcBef>
                <a:spcPts val="1600"/>
              </a:spcBef>
              <a:defRPr sz="1000">
                <a:solidFill>
                  <a:srgbClr val="1A1A1A"/>
                </a:solidFill>
                <a:latin typeface="Times New Roman"/>
                <a:ea typeface="Times New Roman"/>
                <a:cs typeface="Times New Roman"/>
                <a:sym typeface="Times New Roman"/>
              </a:defRPr>
            </a:pPr>
            <a:r>
              <a:t> </a:t>
            </a:r>
          </a:p>
        </p:txBody>
      </p:sp>
      <p:grpSp>
        <p:nvGrpSpPr>
          <p:cNvPr id="1420" name="组合"/>
          <p:cNvGrpSpPr/>
          <p:nvPr/>
        </p:nvGrpSpPr>
        <p:grpSpPr>
          <a:xfrm>
            <a:off x="2532381" y="2658721"/>
            <a:ext cx="1786255" cy="2713356"/>
            <a:chOff x="0" y="0"/>
            <a:chExt cx="1786253" cy="2713355"/>
          </a:xfrm>
        </p:grpSpPr>
        <p:sp>
          <p:nvSpPr>
            <p:cNvPr id="1418" name="矩形"/>
            <p:cNvSpPr txBox="1"/>
            <p:nvPr/>
          </p:nvSpPr>
          <p:spPr>
            <a:xfrm>
              <a:off x="309243" y="0"/>
              <a:ext cx="1167764" cy="408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404040"/>
                  </a:solidFill>
                  <a:latin typeface="思源黑体 Medium"/>
                  <a:ea typeface="思源黑体 Medium"/>
                  <a:cs typeface="思源黑体 Medium"/>
                  <a:sym typeface="思源黑体 Medium"/>
                </a:defRPr>
              </a:lvl1pPr>
            </a:lstStyle>
            <a:p>
              <a:pPr/>
              <a:r>
                <a:t>品牌定位</a:t>
              </a:r>
            </a:p>
          </p:txBody>
        </p:sp>
        <p:sp>
          <p:nvSpPr>
            <p:cNvPr id="1419" name="矩形"/>
            <p:cNvSpPr txBox="1"/>
            <p:nvPr/>
          </p:nvSpPr>
          <p:spPr>
            <a:xfrm>
              <a:off x="0" y="367665"/>
              <a:ext cx="1786254" cy="23456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600"/>
                </a:spcBef>
                <a:defRPr sz="1000">
                  <a:solidFill>
                    <a:srgbClr val="1A1A1A"/>
                  </a:solidFill>
                  <a:latin typeface="-apple-system"/>
                  <a:ea typeface="-apple-system"/>
                  <a:cs typeface="-apple-system"/>
                  <a:sym typeface="-apple-system"/>
                </a:defRPr>
              </a:pPr>
            </a:p>
            <a:p>
              <a:pPr algn="ctr">
                <a:lnSpc>
                  <a:spcPct val="150000"/>
                </a:lnSpc>
                <a:defRPr sz="900">
                  <a:solidFill>
                    <a:srgbClr val="1A1A1A"/>
                  </a:solidFill>
                  <a:latin typeface="-apple-system"/>
                  <a:ea typeface="-apple-system"/>
                  <a:cs typeface="-apple-system"/>
                  <a:sym typeface="-apple-system"/>
                </a:defRPr>
              </a:pPr>
              <a:r>
                <a:rPr>
                  <a:latin typeface="宋体"/>
                  <a:ea typeface="宋体"/>
                  <a:cs typeface="宋体"/>
                  <a:sym typeface="宋体"/>
                </a:rPr>
                <a:t>通过独特的定位，占领消费者的内心，让产品获得竞争力，企业从而获得竞争优势。定位并不是对产品进行改造，而是提炼出一个用户认同的特质，赋予产品，占领顾客心智。</a:t>
              </a:r>
              <a:r>
                <a:rPr>
                  <a:latin typeface="宋体"/>
                  <a:ea typeface="宋体"/>
                  <a:cs typeface="宋体"/>
                  <a:sym typeface="宋体"/>
                </a:rPr>
                <a:t>我们帮助树立并宣传本地国际医疗机构打响知名度。</a:t>
              </a:r>
            </a:p>
          </p:txBody>
        </p:sp>
      </p:grpSp>
      <p:grpSp>
        <p:nvGrpSpPr>
          <p:cNvPr id="1423" name="组合"/>
          <p:cNvGrpSpPr/>
          <p:nvPr/>
        </p:nvGrpSpPr>
        <p:grpSpPr>
          <a:xfrm>
            <a:off x="6696703" y="2245342"/>
            <a:ext cx="1786254" cy="3348355"/>
            <a:chOff x="0" y="0"/>
            <a:chExt cx="1786252" cy="3348354"/>
          </a:xfrm>
        </p:grpSpPr>
        <p:sp>
          <p:nvSpPr>
            <p:cNvPr id="1421" name="矩形"/>
            <p:cNvSpPr txBox="1"/>
            <p:nvPr/>
          </p:nvSpPr>
          <p:spPr>
            <a:xfrm>
              <a:off x="309244" y="0"/>
              <a:ext cx="1167764" cy="256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900">
                  <a:solidFill>
                    <a:srgbClr val="1BB1C7"/>
                  </a:solidFill>
                  <a:latin typeface="微软雅黑"/>
                  <a:ea typeface="微软雅黑"/>
                  <a:cs typeface="微软雅黑"/>
                  <a:sym typeface="微软雅黑"/>
                </a:defRPr>
              </a:lvl1pPr>
            </a:lstStyle>
            <a:p>
              <a:pPr/>
              <a:r>
                <a:t>赴美医疗</a:t>
              </a:r>
            </a:p>
          </p:txBody>
        </p:sp>
        <p:sp>
          <p:nvSpPr>
            <p:cNvPr id="1422" name="矩形"/>
            <p:cNvSpPr txBox="1"/>
            <p:nvPr/>
          </p:nvSpPr>
          <p:spPr>
            <a:xfrm>
              <a:off x="0" y="367664"/>
              <a:ext cx="1786253" cy="29806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lnSpc>
                  <a:spcPct val="150000"/>
                </a:lnSpc>
                <a:defRPr sz="900">
                  <a:solidFill>
                    <a:srgbClr val="0C0C0C"/>
                  </a:solidFill>
                  <a:latin typeface="微软雅黑"/>
                  <a:ea typeface="微软雅黑"/>
                  <a:cs typeface="微软雅黑"/>
                  <a:sym typeface="微软雅黑"/>
                </a:defRPr>
              </a:pPr>
              <a:r>
                <a:t>美医国际将从协调就诊咨询、病历收集翻译、医院医生预约、赴美就医签证辅导、旅程安 排，就医陪 同、专业医疗翻译，专科检查、专家问诊、多学科协调会诊等出国就医的各个 环节为患者提供优质可 靠的全方位服务，协助患者在美国知名医院和顶尖名医的治疗下重 获健康，患者治疗结束离开美国 后，医学顾问将协助美国专家对患者病情进行回访</a:t>
              </a:r>
            </a:p>
            <a:p>
              <a:pPr algn="ctr">
                <a:lnSpc>
                  <a:spcPct val="150000"/>
                </a:lnSpc>
                <a:defRPr sz="900">
                  <a:solidFill>
                    <a:srgbClr val="0C0C0C"/>
                  </a:solidFill>
                  <a:latin typeface="微软雅黑"/>
                  <a:ea typeface="微软雅黑"/>
                  <a:cs typeface="微软雅黑"/>
                  <a:sym typeface="微软雅黑"/>
                </a:defRPr>
              </a:pPr>
              <a:r>
                <a:t>满足 患者后续需求</a:t>
              </a:r>
            </a:p>
          </p:txBody>
        </p:sp>
      </p:grpSp>
    </p:spTree>
  </p:cSld>
  <p:clrMapOvr>
    <a:masterClrMapping/>
  </p:clrMapOvr>
  <mc:AlternateContent xmlns:mc="http://schemas.openxmlformats.org/markup-compatibility/2006">
    <mc:Choice xmlns:p14="http://schemas.microsoft.com/office/powerpoint/2010/main" Requires="p14">
      <p:transition spd="slow" advClick="0" advTm="2000"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83"/>
                                        </p:tgtEl>
                                        <p:attrNameLst>
                                          <p:attrName>style.visibility</p:attrName>
                                        </p:attrNameLst>
                                      </p:cBhvr>
                                      <p:to>
                                        <p:strVal val="visible"/>
                                      </p:to>
                                    </p:set>
                                    <p:animEffect filter="dissolve" transition="in">
                                      <p:cBhvr>
                                        <p:cTn id="7" dur="500"/>
                                        <p:tgtEl>
                                          <p:spTgt spid="1383"/>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1413"/>
                                        </p:tgtEl>
                                        <p:attrNameLst>
                                          <p:attrName>style.visibility</p:attrName>
                                        </p:attrNameLst>
                                      </p:cBhvr>
                                      <p:to>
                                        <p:strVal val="visible"/>
                                      </p:to>
                                    </p:set>
                                    <p:animEffect filter="wipe(left)" transition="in">
                                      <p:cBhvr>
                                        <p:cTn id="11" dur="500"/>
                                        <p:tgtEl>
                                          <p:spTgt spid="1413"/>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416"/>
                                        </p:tgtEl>
                                        <p:attrNameLst>
                                          <p:attrName>style.visibility</p:attrName>
                                        </p:attrNameLst>
                                      </p:cBhvr>
                                      <p:to>
                                        <p:strVal val="visible"/>
                                      </p:to>
                                    </p:set>
                                    <p:animEffect filter="dissolve" transition="in">
                                      <p:cBhvr>
                                        <p:cTn id="15" dur="500"/>
                                        <p:tgtEl>
                                          <p:spTgt spid="1416"/>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417"/>
                                        </p:tgtEl>
                                        <p:attrNameLst>
                                          <p:attrName>style.visibility</p:attrName>
                                        </p:attrNameLst>
                                      </p:cBhvr>
                                      <p:to>
                                        <p:strVal val="visible"/>
                                      </p:to>
                                    </p:set>
                                    <p:animEffect filter="dissolve" transition="in">
                                      <p:cBhvr>
                                        <p:cTn id="19" dur="500"/>
                                        <p:tgtEl>
                                          <p:spTgt spid="1417"/>
                                        </p:tgtEl>
                                      </p:cBhvr>
                                    </p:animEffect>
                                  </p:childTnLst>
                                </p:cTn>
                              </p:par>
                            </p:childTnLst>
                          </p:cTn>
                        </p:par>
                        <p:par>
                          <p:cTn id="20" fill="hold">
                            <p:stCondLst>
                              <p:cond delay="2000"/>
                            </p:stCondLst>
                            <p:childTnLst>
                              <p:par>
                                <p:cTn id="21" presetClass="entr" nodeType="afterEffect" presetID="9" grpId="5" fill="hold">
                                  <p:stCondLst>
                                    <p:cond delay="0"/>
                                  </p:stCondLst>
                                  <p:iterate type="el" backwards="0">
                                    <p:tmAbs val="0"/>
                                  </p:iterate>
                                  <p:childTnLst>
                                    <p:set>
                                      <p:cBhvr>
                                        <p:cTn id="22" fill="hold"/>
                                        <p:tgtEl>
                                          <p:spTgt spid="1420"/>
                                        </p:tgtEl>
                                        <p:attrNameLst>
                                          <p:attrName>style.visibility</p:attrName>
                                        </p:attrNameLst>
                                      </p:cBhvr>
                                      <p:to>
                                        <p:strVal val="visible"/>
                                      </p:to>
                                    </p:set>
                                    <p:animEffect filter="dissolve" transition="in">
                                      <p:cBhvr>
                                        <p:cTn id="23" dur="500"/>
                                        <p:tgtEl>
                                          <p:spTgt spid="1420"/>
                                        </p:tgtEl>
                                      </p:cBhvr>
                                    </p:animEffect>
                                  </p:childTnLst>
                                </p:cTn>
                              </p:par>
                            </p:childTnLst>
                          </p:cTn>
                        </p:par>
                        <p:par>
                          <p:cTn id="24" fill="hold">
                            <p:stCondLst>
                              <p:cond delay="2500"/>
                            </p:stCondLst>
                            <p:childTnLst>
                              <p:par>
                                <p:cTn id="25" presetClass="entr" nodeType="afterEffect" presetID="9" grpId="6" fill="hold">
                                  <p:stCondLst>
                                    <p:cond delay="0"/>
                                  </p:stCondLst>
                                  <p:iterate type="el" backwards="0">
                                    <p:tmAbs val="0"/>
                                  </p:iterate>
                                  <p:childTnLst>
                                    <p:set>
                                      <p:cBhvr>
                                        <p:cTn id="26" fill="hold"/>
                                        <p:tgtEl>
                                          <p:spTgt spid="1423"/>
                                        </p:tgtEl>
                                        <p:attrNameLst>
                                          <p:attrName>style.visibility</p:attrName>
                                        </p:attrNameLst>
                                      </p:cBhvr>
                                      <p:to>
                                        <p:strVal val="visible"/>
                                      </p:to>
                                    </p:set>
                                    <p:animEffect filter="dissolve" transition="in">
                                      <p:cBhvr>
                                        <p:cTn id="27" dur="500"/>
                                        <p:tgtEl>
                                          <p:spTgt spid="1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3" grpId="2"/>
      <p:bldP build="whole" bldLvl="1" animBg="1" rev="0" advAuto="0" spid="1423" grpId="6"/>
      <p:bldP build="whole" bldLvl="1" animBg="1" rev="0" advAuto="0" spid="1383" grpId="1"/>
      <p:bldP build="whole" bldLvl="1" animBg="1" rev="0" advAuto="0" spid="1420" grpId="5"/>
      <p:bldP build="whole" bldLvl="1" animBg="1" rev="0" advAuto="0" spid="1417" grpId="4"/>
      <p:bldP build="whole" bldLvl="1" animBg="1" rev="0" advAuto="0" spid="1416" grpId="3"/>
    </p:bldLst>
  </p:timing>
</p:sld>
</file>

<file path=ppt/theme/theme1.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A7A7A7"/>
      </a:dk2>
      <a:lt2>
        <a:srgbClr val="535353"/>
      </a:lt2>
      <a:accent1>
        <a:srgbClr val="477DEA"/>
      </a:accent1>
      <a:accent2>
        <a:srgbClr val="9B9B9B"/>
      </a:accent2>
      <a:accent3>
        <a:srgbClr val="8F8F8F"/>
      </a:accent3>
      <a:accent4>
        <a:srgbClr val="707070"/>
      </a:accent4>
      <a:accent5>
        <a:srgbClr val="DAEDEF"/>
      </a:accent5>
      <a:accent6>
        <a:srgbClr val="2D2D8A"/>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noFill/>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A7A7A7"/>
      </a:dk2>
      <a:lt2>
        <a:srgbClr val="535353"/>
      </a:lt2>
      <a:accent1>
        <a:srgbClr val="477DEA"/>
      </a:accent1>
      <a:accent2>
        <a:srgbClr val="9B9B9B"/>
      </a:accent2>
      <a:accent3>
        <a:srgbClr val="8F8F8F"/>
      </a:accent3>
      <a:accent4>
        <a:srgbClr val="707070"/>
      </a:accent4>
      <a:accent5>
        <a:srgbClr val="DAEDEF"/>
      </a:accent5>
      <a:accent6>
        <a:srgbClr val="2D2D8A"/>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noFill/>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lumOff val="-44000"/>
              </a:schemeClr>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